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75" r:id="rId2"/>
  </p:sldMasterIdLst>
  <p:notesMasterIdLst>
    <p:notesMasterId r:id="rId31"/>
  </p:notesMasterIdLst>
  <p:sldIdLst>
    <p:sldId id="256" r:id="rId3"/>
    <p:sldId id="289" r:id="rId4"/>
    <p:sldId id="2147473392" r:id="rId5"/>
    <p:sldId id="2147473439" r:id="rId6"/>
    <p:sldId id="2147473456" r:id="rId7"/>
    <p:sldId id="2147473440" r:id="rId8"/>
    <p:sldId id="2147473449" r:id="rId9"/>
    <p:sldId id="2147473450" r:id="rId10"/>
    <p:sldId id="2147473451" r:id="rId11"/>
    <p:sldId id="2147473442" r:id="rId12"/>
    <p:sldId id="2147473445" r:id="rId13"/>
    <p:sldId id="2147473452" r:id="rId14"/>
    <p:sldId id="2147473457" r:id="rId15"/>
    <p:sldId id="2147473467" r:id="rId16"/>
    <p:sldId id="2147473459" r:id="rId17"/>
    <p:sldId id="2147473462" r:id="rId18"/>
    <p:sldId id="2147473460" r:id="rId19"/>
    <p:sldId id="2147473468" r:id="rId20"/>
    <p:sldId id="2147473464" r:id="rId21"/>
    <p:sldId id="2147473465" r:id="rId22"/>
    <p:sldId id="2147473461" r:id="rId23"/>
    <p:sldId id="2147473466" r:id="rId24"/>
    <p:sldId id="2147473463" r:id="rId25"/>
    <p:sldId id="2147473472" r:id="rId26"/>
    <p:sldId id="2147473469" r:id="rId27"/>
    <p:sldId id="2147473470" r:id="rId28"/>
    <p:sldId id="2147473473" r:id="rId29"/>
    <p:sldId id="2147473438" r:id="rId30"/>
  </p:sldIdLst>
  <p:sldSz cx="12192000" cy="6858000"/>
  <p:notesSz cx="6807200" cy="9939338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49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劉O賢" initials="劉O賢" lastIdx="1" clrIdx="0">
    <p:extLst>
      <p:ext uri="{19B8F6BF-5375-455C-9EA6-DF929625EA0E}">
        <p15:presenceInfo xmlns:p15="http://schemas.microsoft.com/office/powerpoint/2012/main" userId="S-1-5-21-2135503258-1957249238-3452291780-150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72C4"/>
    <a:srgbClr val="DAE3F3"/>
    <a:srgbClr val="004D80"/>
    <a:srgbClr val="2DB6AF"/>
    <a:srgbClr val="228A85"/>
    <a:srgbClr val="125998"/>
    <a:srgbClr val="259792"/>
    <a:srgbClr val="80E0DB"/>
    <a:srgbClr val="A8EAE7"/>
    <a:srgbClr val="1875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無樣式、表格格線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淺色樣式 1 - 輔色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中等深淺樣式 1 - 輔色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淺色樣式 2 - 輔色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21" autoAdjust="0"/>
    <p:restoredTop sz="87912" autoAdjust="0"/>
  </p:normalViewPr>
  <p:slideViewPr>
    <p:cSldViewPr snapToGrid="0">
      <p:cViewPr varScale="1">
        <p:scale>
          <a:sx n="54" d="100"/>
          <a:sy n="54" d="100"/>
        </p:scale>
        <p:origin x="1188" y="56"/>
      </p:cViewPr>
      <p:guideLst>
        <p:guide orient="horz" pos="1049"/>
        <p:guide pos="3863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-63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50529" cy="499033"/>
          </a:xfrm>
          <a:prstGeom prst="rect">
            <a:avLst/>
          </a:prstGeom>
        </p:spPr>
        <p:txBody>
          <a:bodyPr vert="horz" lIns="91541" tIns="45770" rIns="91541" bIns="4577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55082" y="1"/>
            <a:ext cx="2950529" cy="499033"/>
          </a:xfrm>
          <a:prstGeom prst="rect">
            <a:avLst/>
          </a:prstGeom>
        </p:spPr>
        <p:txBody>
          <a:bodyPr vert="horz" lIns="91541" tIns="45770" rIns="91541" bIns="45770" rtlCol="0"/>
          <a:lstStyle>
            <a:lvl1pPr algn="r">
              <a:defRPr sz="1200"/>
            </a:lvl1pPr>
          </a:lstStyle>
          <a:p>
            <a:fld id="{F545528A-4C52-42D6-99E8-B695F4DD2D95}" type="datetimeFigureOut">
              <a:rPr lang="zh-TW" altLang="en-US" smtClean="0"/>
              <a:t>2025/8/5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423863" y="1243013"/>
            <a:ext cx="5959475" cy="3352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41" tIns="45770" rIns="91541" bIns="4577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0403" y="4783724"/>
            <a:ext cx="5446396" cy="3912800"/>
          </a:xfrm>
          <a:prstGeom prst="rect">
            <a:avLst/>
          </a:prstGeom>
        </p:spPr>
        <p:txBody>
          <a:bodyPr vert="horz" lIns="91541" tIns="45770" rIns="91541" bIns="4577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440306"/>
            <a:ext cx="2950529" cy="499033"/>
          </a:xfrm>
          <a:prstGeom prst="rect">
            <a:avLst/>
          </a:prstGeom>
        </p:spPr>
        <p:txBody>
          <a:bodyPr vert="horz" lIns="91541" tIns="45770" rIns="91541" bIns="4577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55082" y="9440306"/>
            <a:ext cx="2950529" cy="499033"/>
          </a:xfrm>
          <a:prstGeom prst="rect">
            <a:avLst/>
          </a:prstGeom>
        </p:spPr>
        <p:txBody>
          <a:bodyPr vert="horz" lIns="91541" tIns="45770" rIns="91541" bIns="45770" rtlCol="0" anchor="b"/>
          <a:lstStyle>
            <a:lvl1pPr algn="r">
              <a:defRPr sz="1200"/>
            </a:lvl1pPr>
          </a:lstStyle>
          <a:p>
            <a:fld id="{87D7CE08-2E56-4B40-97DF-2B079A32F05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045022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CE08-2E56-4B40-97DF-2B079A32F056}" type="slidenum">
              <a:rPr kumimoji="0" lang="zh-TW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TW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547590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CE08-2E56-4B40-97DF-2B079A32F056}" type="slidenum">
              <a:rPr kumimoji="0" lang="zh-TW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zh-TW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846573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CE08-2E56-4B40-97DF-2B079A32F056}" type="slidenum">
              <a:rPr kumimoji="0" lang="zh-TW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zh-TW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510136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CE08-2E56-4B40-97DF-2B079A32F056}" type="slidenum">
              <a:rPr kumimoji="0" lang="zh-TW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zh-TW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692623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CE08-2E56-4B40-97DF-2B079A32F056}" type="slidenum">
              <a:rPr kumimoji="0" lang="zh-TW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zh-TW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4467704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CE08-2E56-4B40-97DF-2B079A32F056}" type="slidenum">
              <a:rPr kumimoji="0" lang="zh-TW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zh-TW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7109470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CE08-2E56-4B40-97DF-2B079A32F056}" type="slidenum">
              <a:rPr kumimoji="0" lang="zh-TW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zh-TW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133365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CE08-2E56-4B40-97DF-2B079A32F056}" type="slidenum">
              <a:rPr kumimoji="0" lang="zh-TW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TW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697831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CE08-2E56-4B40-97DF-2B079A32F056}" type="slidenum">
              <a:rPr kumimoji="0" lang="zh-TW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TW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693464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95885" fontAlgn="auto"/>
            <a:endParaRPr lang="zh-TW" altLang="zh-TW" sz="1000" kern="150" dirty="0">
              <a:effectLst/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CE08-2E56-4B40-97DF-2B079A32F056}" type="slidenum">
              <a:rPr kumimoji="0" lang="zh-TW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TW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22854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CE08-2E56-4B40-97DF-2B079A32F056}" type="slidenum">
              <a:rPr kumimoji="0" lang="zh-TW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TW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533409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CE08-2E56-4B40-97DF-2B079A32F056}" type="slidenum">
              <a:rPr kumimoji="0" lang="zh-TW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TW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33454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CE08-2E56-4B40-97DF-2B079A32F056}" type="slidenum">
              <a:rPr kumimoji="0" lang="zh-TW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TW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026688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CE08-2E56-4B40-97DF-2B079A32F056}" type="slidenum">
              <a:rPr kumimoji="0" lang="zh-TW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TW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232673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CE08-2E56-4B40-97DF-2B079A32F056}" type="slidenum">
              <a:rPr kumimoji="0" lang="zh-TW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TW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507786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wmf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8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gif"/><Relationship Id="rId3" Type="http://schemas.openxmlformats.org/officeDocument/2006/relationships/image" Target="../media/image10.emf"/><Relationship Id="rId7" Type="http://schemas.openxmlformats.org/officeDocument/2006/relationships/image" Target="../media/image14.emf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3.emf"/><Relationship Id="rId5" Type="http://schemas.openxmlformats.org/officeDocument/2006/relationships/image" Target="../media/image12.emf"/><Relationship Id="rId4" Type="http://schemas.openxmlformats.org/officeDocument/2006/relationships/image" Target="../media/image11.emf"/><Relationship Id="rId9" Type="http://schemas.openxmlformats.org/officeDocument/2006/relationships/image" Target="../media/image16.emf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D231BE1-8571-35BC-58AD-A640941900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81B9ECD0-EA80-78C5-32BC-C28F92702D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1916BCEE-CC7E-B278-C602-4FB7F26735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C1AC0B69-1618-A0E4-1341-99BB8454B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E77D927F-A77C-1245-1684-FEBD6D9621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3AF0C-3136-4A39-9ABF-48CF59C3893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66628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0733132-519B-FD8F-81CC-8E22994431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FC8DDB1F-2452-CF53-EF47-D9BC01C6DC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1B02961B-2C16-3504-A598-757D15C89A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C1682B30-BDD3-5D4D-E1BD-7F11531293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C557B022-9284-F2FE-2264-655AB7BEAF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3AF0C-3136-4A39-9ABF-48CF59C3893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359261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D373FFE8-1042-6F97-1383-897C7EE59F7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22962E98-32FD-BF07-EA76-385BE1165A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BB1A4D4A-4C4D-12C3-588B-943859B125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07C9E652-13E5-8DB0-94B7-D98920235E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E7BB00D4-E57F-1646-9466-1B973955F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3AF0C-3136-4A39-9ABF-48CF59C3893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057319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大標題 - 中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大標題文字">
            <a:extLst>
              <a:ext uri="{FF2B5EF4-FFF2-40B4-BE49-F238E27FC236}">
                <a16:creationId xmlns:a16="http://schemas.microsoft.com/office/drawing/2014/main" id="{D632B010-F04E-D40C-A682-85BC4C5857F5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323167" y="194903"/>
            <a:ext cx="1570048" cy="48854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zh-TW" altLang="en-US" dirty="0"/>
              <a:t>小標題</a:t>
            </a:r>
            <a:endParaRPr dirty="0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5B401B4D-46D4-569C-4A2D-A6E285A123B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6968" y="227721"/>
            <a:ext cx="2032000" cy="342900"/>
          </a:xfrm>
          <a:prstGeom prst="rect">
            <a:avLst/>
          </a:prstGeom>
        </p:spPr>
      </p:pic>
      <p:pic>
        <p:nvPicPr>
          <p:cNvPr id="4" name="圖片 3">
            <a:extLst>
              <a:ext uri="{FF2B5EF4-FFF2-40B4-BE49-F238E27FC236}">
                <a16:creationId xmlns:a16="http://schemas.microsoft.com/office/drawing/2014/main" id="{793D8156-F917-3C1A-E1E8-65C44D13E6C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23167" y="796266"/>
            <a:ext cx="11765935" cy="22860"/>
          </a:xfrm>
          <a:prstGeom prst="rect">
            <a:avLst/>
          </a:prstGeom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id="{B5701635-A3DE-0AE7-40D3-DBDAE39C716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38483"/>
            <a:ext cx="12192000" cy="515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163809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大標題與副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大標題文字"/>
          <p:cNvSpPr txBox="1">
            <a:spLocks noGrp="1"/>
          </p:cNvSpPr>
          <p:nvPr>
            <p:ph type="title" hasCustomPrompt="1"/>
          </p:nvPr>
        </p:nvSpPr>
        <p:spPr>
          <a:xfrm>
            <a:off x="889000" y="1698171"/>
            <a:ext cx="10414000" cy="860879"/>
          </a:xfrm>
          <a:prstGeom prst="rect">
            <a:avLst/>
          </a:prstGeom>
        </p:spPr>
        <p:txBody>
          <a:bodyPr anchor="b"/>
          <a:lstStyle/>
          <a:p>
            <a:r>
              <a:rPr dirty="0" err="1"/>
              <a:t>大標題</a:t>
            </a:r>
            <a:endParaRPr dirty="0"/>
          </a:p>
        </p:txBody>
      </p:sp>
      <p:sp>
        <p:nvSpPr>
          <p:cNvPr id="2" name="大標題文字">
            <a:extLst>
              <a:ext uri="{FF2B5EF4-FFF2-40B4-BE49-F238E27FC236}">
                <a16:creationId xmlns:a16="http://schemas.microsoft.com/office/drawing/2014/main" id="{3767B93C-DFC6-E87D-FC71-074F814DA254}"/>
              </a:ext>
            </a:extLst>
          </p:cNvPr>
          <p:cNvSpPr txBox="1">
            <a:spLocks/>
          </p:cNvSpPr>
          <p:nvPr userDrawn="1"/>
        </p:nvSpPr>
        <p:spPr>
          <a:xfrm>
            <a:off x="3549155" y="4226378"/>
            <a:ext cx="5093691" cy="8608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5400" tIns="25400" rIns="25400" bIns="25400" anchor="b">
            <a:normAutofit/>
          </a:bodyPr>
          <a:lstStyle>
            <a:lvl1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1pPr>
            <a:lvl2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2pPr>
            <a:lvl3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3pPr>
            <a:lvl4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4pPr>
            <a:lvl5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5pPr>
            <a:lvl6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6pPr>
            <a:lvl7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7pPr>
            <a:lvl8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8pPr>
            <a:lvl9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9pPr>
          </a:lstStyle>
          <a:p>
            <a:endParaRPr lang="en-US" altLang="zh-TW" sz="4000" dirty="0">
              <a:solidFill>
                <a:schemeClr val="tx1"/>
              </a:solidFill>
            </a:endParaRPr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F3CB9E01-E923-5CFF-E7AC-D6B70B9B916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065" y="5535386"/>
            <a:ext cx="12274130" cy="1322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7040162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6" descr="itri_CEL_A_W"/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220" y="528639"/>
            <a:ext cx="4438651" cy="1042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7" descr="E版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9000" y="4110038"/>
            <a:ext cx="3683000" cy="274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42"/>
          <p:cNvSpPr>
            <a:spLocks noChangeArrowheads="1"/>
          </p:cNvSpPr>
          <p:nvPr userDrawn="1"/>
        </p:nvSpPr>
        <p:spPr bwMode="auto">
          <a:xfrm>
            <a:off x="0" y="6618288"/>
            <a:ext cx="12192000" cy="239712"/>
          </a:xfrm>
          <a:prstGeom prst="rect">
            <a:avLst/>
          </a:prstGeom>
          <a:solidFill>
            <a:srgbClr val="00B2B3"/>
          </a:solidFill>
          <a:ln>
            <a:noFill/>
          </a:ln>
        </p:spPr>
        <p:txBody>
          <a:bodyPr wrap="none" anchor="ctr"/>
          <a:lstStyle>
            <a:defPPr>
              <a:defRPr lang="zh-TW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9pPr>
          </a:lstStyle>
          <a:p>
            <a:pPr eaLnBrk="1" hangingPunct="1">
              <a:defRPr/>
            </a:pPr>
            <a:endParaRPr lang="zh-TW" altLang="en-US" sz="1800"/>
          </a:p>
        </p:txBody>
      </p:sp>
      <p:sp>
        <p:nvSpPr>
          <p:cNvPr id="10" name="Text Box 48"/>
          <p:cNvSpPr txBox="1">
            <a:spLocks noChangeArrowheads="1"/>
          </p:cNvSpPr>
          <p:nvPr userDrawn="1"/>
        </p:nvSpPr>
        <p:spPr bwMode="auto">
          <a:xfrm>
            <a:off x="0" y="6624638"/>
            <a:ext cx="3039533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TW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9pPr>
          </a:lstStyle>
          <a:p>
            <a:pPr algn="l" eaLnBrk="1" hangingPunct="1">
              <a:defRPr/>
            </a:pPr>
            <a:r>
              <a:rPr lang="en-US" altLang="zh-TW" sz="900" dirty="0">
                <a:solidFill>
                  <a:schemeClr val="bg1"/>
                </a:solidFill>
                <a:ea typeface="微軟正黑體" panose="020B0604030504040204" pitchFamily="34" charset="-120"/>
              </a:rPr>
              <a:t>Copyright ITRI </a:t>
            </a:r>
            <a:r>
              <a:rPr lang="zh-TW" altLang="en-US" sz="900" dirty="0">
                <a:solidFill>
                  <a:schemeClr val="bg1"/>
                </a:solidFill>
                <a:ea typeface="微軟正黑體" panose="020B0604030504040204" pitchFamily="34" charset="-120"/>
              </a:rPr>
              <a:t>工業技術研究院 版權所有</a:t>
            </a:r>
          </a:p>
        </p:txBody>
      </p:sp>
      <p:pic>
        <p:nvPicPr>
          <p:cNvPr id="12" name="圖片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3827" y="478610"/>
            <a:ext cx="4746360" cy="5370132"/>
          </a:xfrm>
          <a:prstGeom prst="rect">
            <a:avLst/>
          </a:prstGeom>
        </p:spPr>
      </p:pic>
      <p:sp>
        <p:nvSpPr>
          <p:cNvPr id="13" name="Rectangle 21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963748" y="1698171"/>
            <a:ext cx="9346536" cy="1541418"/>
          </a:xfrm>
        </p:spPr>
        <p:txBody>
          <a:bodyPr/>
          <a:lstStyle>
            <a:lvl1pPr algn="l">
              <a:defRPr sz="4400">
                <a:solidFill>
                  <a:srgbClr val="00B2B3"/>
                </a:solidFill>
                <a:latin typeface="+mn-lt"/>
              </a:defRPr>
            </a:lvl1pPr>
          </a:lstStyle>
          <a:p>
            <a:r>
              <a:rPr lang="zh-TW" altLang="en-US" dirty="0"/>
              <a:t>標體請用</a:t>
            </a:r>
            <a:r>
              <a:rPr lang="en-US" altLang="zh-TW" dirty="0"/>
              <a:t>44pt</a:t>
            </a:r>
            <a:r>
              <a:rPr lang="zh-TW" altLang="en-US" dirty="0"/>
              <a:t>粗體</a:t>
            </a:r>
          </a:p>
        </p:txBody>
      </p:sp>
      <p:sp>
        <p:nvSpPr>
          <p:cNvPr id="14" name="Rectangle 22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958852" y="3514861"/>
            <a:ext cx="9351433" cy="914400"/>
          </a:xfrm>
        </p:spPr>
        <p:txBody>
          <a:bodyPr anchor="ctr"/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3000" b="1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dirty="0"/>
              <a:t>副標題請用</a:t>
            </a:r>
            <a:r>
              <a:rPr lang="en-US" altLang="zh-TW" dirty="0"/>
              <a:t>30pt</a:t>
            </a:r>
            <a:r>
              <a:rPr lang="zh-TW" altLang="en-US" dirty="0"/>
              <a:t>粗體</a:t>
            </a:r>
            <a:endParaRPr lang="en-US" altLang="zh-TW" dirty="0"/>
          </a:p>
        </p:txBody>
      </p:sp>
      <p:sp>
        <p:nvSpPr>
          <p:cNvPr id="15" name="內容版面配置區 2"/>
          <p:cNvSpPr>
            <a:spLocks noGrp="1"/>
          </p:cNvSpPr>
          <p:nvPr>
            <p:ph sz="quarter" idx="11" hasCustomPrompt="1"/>
          </p:nvPr>
        </p:nvSpPr>
        <p:spPr>
          <a:xfrm>
            <a:off x="931221" y="4748483"/>
            <a:ext cx="9379064" cy="1485032"/>
          </a:xfrm>
        </p:spPr>
        <p:txBody>
          <a:bodyPr/>
          <a:lstStyle>
            <a:lvl1pPr marL="0" indent="0">
              <a:buNone/>
              <a:defRPr sz="2000" b="1"/>
            </a:lvl1pPr>
          </a:lstStyle>
          <a:p>
            <a:pPr>
              <a:defRPr/>
            </a:pPr>
            <a:r>
              <a:rPr lang="zh-TW" altLang="en-US" dirty="0"/>
              <a:t>姓名、部門、工研院產業科技國際策略發展所及西元日期請用</a:t>
            </a:r>
            <a:r>
              <a:rPr lang="en-US" altLang="zh-TW" dirty="0"/>
              <a:t>20pt</a:t>
            </a:r>
            <a:r>
              <a:rPr lang="zh-TW" altLang="en-US" dirty="0"/>
              <a:t>粗體</a:t>
            </a:r>
          </a:p>
        </p:txBody>
      </p:sp>
    </p:spTree>
    <p:extLst>
      <p:ext uri="{BB962C8B-B14F-4D97-AF65-F5344CB8AC3E}">
        <p14:creationId xmlns:p14="http://schemas.microsoft.com/office/powerpoint/2010/main" val="3036353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 hasCustomPrompt="1"/>
          </p:nvPr>
        </p:nvSpPr>
        <p:spPr>
          <a:xfrm>
            <a:off x="515408" y="1206501"/>
            <a:ext cx="11161184" cy="5045287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zh-TW" altLang="en-US" dirty="0"/>
              <a:t>建議使用</a:t>
            </a:r>
            <a:r>
              <a:rPr lang="en-US" altLang="zh-TW" dirty="0"/>
              <a:t>20pt</a:t>
            </a:r>
            <a:endParaRPr lang="zh-TW" altLang="en-US" dirty="0"/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</a:p>
        </p:txBody>
      </p:sp>
      <p:sp>
        <p:nvSpPr>
          <p:cNvPr id="4" name="標題 3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dirty="0"/>
              <a:t>建議使用</a:t>
            </a:r>
            <a:r>
              <a:rPr lang="en-US" altLang="zh-TW" dirty="0"/>
              <a:t>32pt</a:t>
            </a:r>
            <a:r>
              <a:rPr lang="zh-TW" altLang="en-US" dirty="0"/>
              <a:t>粗體</a:t>
            </a:r>
          </a:p>
        </p:txBody>
      </p:sp>
      <p:sp>
        <p:nvSpPr>
          <p:cNvPr id="7" name="頁尾版面配置區 1"/>
          <p:cNvSpPr>
            <a:spLocks noGrp="1"/>
          </p:cNvSpPr>
          <p:nvPr>
            <p:ph type="ftr" sz="quarter" idx="3"/>
          </p:nvPr>
        </p:nvSpPr>
        <p:spPr>
          <a:xfrm>
            <a:off x="2510962" y="6283644"/>
            <a:ext cx="786965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5127973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副標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 hasCustomPrompt="1"/>
          </p:nvPr>
        </p:nvSpPr>
        <p:spPr>
          <a:xfrm>
            <a:off x="515408" y="1733551"/>
            <a:ext cx="11161184" cy="4518237"/>
          </a:xfrm>
        </p:spPr>
        <p:txBody>
          <a:bodyPr/>
          <a:lstStyle>
            <a:lvl1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zh-TW" altLang="en-US" dirty="0"/>
              <a:t>建議使用</a:t>
            </a:r>
            <a:r>
              <a:rPr lang="en-US" altLang="zh-TW" dirty="0"/>
              <a:t>20pt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</a:p>
        </p:txBody>
      </p:sp>
      <p:sp>
        <p:nvSpPr>
          <p:cNvPr id="6" name="Rectangle 4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11430000" y="6619876"/>
            <a:ext cx="762000" cy="238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4F97F5-4BC3-41F1-B66F-60A54547AA9C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4" name="標題 3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latin typeface="+mj-lt"/>
                <a:ea typeface="+mj-ea"/>
              </a:defRPr>
            </a:lvl1pPr>
          </a:lstStyle>
          <a:p>
            <a:r>
              <a:rPr lang="zh-TW" altLang="en-US" dirty="0"/>
              <a:t>建議使用</a:t>
            </a:r>
            <a:r>
              <a:rPr lang="en-US" altLang="zh-TW" dirty="0"/>
              <a:t>32pt</a:t>
            </a:r>
            <a:r>
              <a:rPr lang="zh-TW" altLang="en-US" dirty="0"/>
              <a:t>粗體</a:t>
            </a:r>
          </a:p>
        </p:txBody>
      </p:sp>
      <p:sp>
        <p:nvSpPr>
          <p:cNvPr id="5" name="內容版面配置區 4"/>
          <p:cNvSpPr>
            <a:spLocks noGrp="1"/>
          </p:cNvSpPr>
          <p:nvPr>
            <p:ph sz="quarter" idx="13" hasCustomPrompt="1"/>
          </p:nvPr>
        </p:nvSpPr>
        <p:spPr>
          <a:xfrm>
            <a:off x="0" y="1206500"/>
            <a:ext cx="12192000" cy="527050"/>
          </a:xfrm>
        </p:spPr>
        <p:txBody>
          <a:bodyPr/>
          <a:lstStyle>
            <a:lvl1pPr marL="0" indent="0" algn="ctr">
              <a:buNone/>
              <a:defRPr sz="28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TW" altLang="en-US" dirty="0"/>
              <a:t>建議使用</a:t>
            </a:r>
            <a:r>
              <a:rPr lang="en-US" altLang="zh-TW" dirty="0"/>
              <a:t>28pt</a:t>
            </a:r>
            <a:endParaRPr lang="zh-TW" altLang="en-US" dirty="0"/>
          </a:p>
        </p:txBody>
      </p:sp>
      <p:sp>
        <p:nvSpPr>
          <p:cNvPr id="7" name="頁尾版面配置區 1"/>
          <p:cNvSpPr>
            <a:spLocks noGrp="1"/>
          </p:cNvSpPr>
          <p:nvPr>
            <p:ph type="ftr" sz="quarter" idx="3"/>
          </p:nvPr>
        </p:nvSpPr>
        <p:spPr>
          <a:xfrm>
            <a:off x="2510963" y="6283644"/>
            <a:ext cx="78580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089149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 hasCustomPrompt="1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dirty="0"/>
              <a:t>建議使用</a:t>
            </a:r>
            <a:r>
              <a:rPr lang="en-US" altLang="zh-TW" dirty="0"/>
              <a:t>40pt</a:t>
            </a:r>
            <a:r>
              <a:rPr lang="zh-TW" altLang="en-US" dirty="0"/>
              <a:t>粗體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 hasCustomPrompt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dirty="0"/>
              <a:t>建議使用</a:t>
            </a:r>
            <a:r>
              <a:rPr lang="en-US" altLang="zh-TW" dirty="0"/>
              <a:t>20pt</a:t>
            </a:r>
            <a:endParaRPr lang="zh-TW" altLang="en-US" dirty="0"/>
          </a:p>
        </p:txBody>
      </p:sp>
      <p:sp>
        <p:nvSpPr>
          <p:cNvPr id="5" name="頁尾版面配置區 1"/>
          <p:cNvSpPr>
            <a:spLocks noGrp="1"/>
          </p:cNvSpPr>
          <p:nvPr>
            <p:ph type="ftr" sz="quarter" idx="3"/>
          </p:nvPr>
        </p:nvSpPr>
        <p:spPr>
          <a:xfrm>
            <a:off x="2510962" y="6283644"/>
            <a:ext cx="78232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8673213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zh-TW" altLang="en-US" dirty="0"/>
              <a:t>建議使用</a:t>
            </a:r>
            <a:r>
              <a:rPr lang="en-US" altLang="zh-TW" dirty="0"/>
              <a:t>32pt</a:t>
            </a:r>
            <a:r>
              <a:rPr lang="zh-TW" altLang="en-US" dirty="0"/>
              <a:t>粗體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sz="half" idx="1" hasCustomPrompt="1"/>
          </p:nvPr>
        </p:nvSpPr>
        <p:spPr>
          <a:xfrm>
            <a:off x="609601" y="1206501"/>
            <a:ext cx="5473700" cy="49911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dirty="0"/>
              <a:t>建議使用</a:t>
            </a:r>
            <a:r>
              <a:rPr lang="en-US" altLang="zh-TW" dirty="0"/>
              <a:t>20pt</a:t>
            </a:r>
            <a:endParaRPr lang="zh-TW" altLang="en-US" dirty="0"/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 hasCustomPrompt="1"/>
          </p:nvPr>
        </p:nvSpPr>
        <p:spPr>
          <a:xfrm>
            <a:off x="6286501" y="1206501"/>
            <a:ext cx="5475817" cy="49911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dirty="0"/>
              <a:t>建議使用</a:t>
            </a:r>
            <a:r>
              <a:rPr lang="en-US" altLang="zh-TW" dirty="0"/>
              <a:t>20pt</a:t>
            </a:r>
            <a:endParaRPr lang="zh-TW" altLang="en-US" dirty="0"/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</a:p>
        </p:txBody>
      </p:sp>
      <p:sp>
        <p:nvSpPr>
          <p:cNvPr id="6" name="頁尾版面配置區 1"/>
          <p:cNvSpPr>
            <a:spLocks noGrp="1"/>
          </p:cNvSpPr>
          <p:nvPr>
            <p:ph type="ftr" sz="quarter" idx="3"/>
          </p:nvPr>
        </p:nvSpPr>
        <p:spPr>
          <a:xfrm>
            <a:off x="2510962" y="6283644"/>
            <a:ext cx="77883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5381850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12192000" cy="1143000"/>
          </a:xfrm>
        </p:spPr>
        <p:txBody>
          <a:bodyPr/>
          <a:lstStyle>
            <a:lvl1pPr>
              <a:defRPr sz="3200" b="1"/>
            </a:lvl1pPr>
          </a:lstStyle>
          <a:p>
            <a:r>
              <a:rPr lang="zh-TW" altLang="en-US" dirty="0"/>
              <a:t>建議使用</a:t>
            </a:r>
            <a:r>
              <a:rPr lang="en-US" altLang="zh-TW" dirty="0"/>
              <a:t>32pt</a:t>
            </a:r>
            <a:r>
              <a:rPr lang="zh-TW" altLang="en-US" dirty="0"/>
              <a:t>粗體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 hasCustomPrompt="1"/>
          </p:nvPr>
        </p:nvSpPr>
        <p:spPr>
          <a:xfrm>
            <a:off x="609600" y="1143000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dirty="0"/>
              <a:t>建議使用</a:t>
            </a:r>
            <a:r>
              <a:rPr lang="en-US" altLang="zh-TW" dirty="0"/>
              <a:t>24pt</a:t>
            </a:r>
            <a:endParaRPr lang="zh-TW" altLang="en-US" dirty="0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 hasCustomPrompt="1"/>
          </p:nvPr>
        </p:nvSpPr>
        <p:spPr>
          <a:xfrm>
            <a:off x="609600" y="1782763"/>
            <a:ext cx="5386917" cy="4343401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dirty="0"/>
              <a:t>建議使用</a:t>
            </a:r>
            <a:r>
              <a:rPr lang="en-US" altLang="zh-TW" dirty="0"/>
              <a:t>20pt</a:t>
            </a:r>
            <a:endParaRPr lang="zh-TW" altLang="en-US" dirty="0"/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 hasCustomPrompt="1"/>
          </p:nvPr>
        </p:nvSpPr>
        <p:spPr>
          <a:xfrm>
            <a:off x="6193368" y="1143000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dirty="0"/>
              <a:t>建議使用</a:t>
            </a:r>
            <a:r>
              <a:rPr lang="en-US" altLang="zh-TW" dirty="0"/>
              <a:t>24pt</a:t>
            </a:r>
            <a:endParaRPr lang="zh-TW" altLang="en-US" dirty="0"/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 hasCustomPrompt="1"/>
          </p:nvPr>
        </p:nvSpPr>
        <p:spPr>
          <a:xfrm>
            <a:off x="6193368" y="1782763"/>
            <a:ext cx="5389033" cy="4343401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dirty="0"/>
              <a:t>建議使用</a:t>
            </a:r>
            <a:r>
              <a:rPr lang="en-US" altLang="zh-TW" dirty="0"/>
              <a:t>20pt</a:t>
            </a:r>
            <a:endParaRPr lang="zh-TW" altLang="en-US" dirty="0"/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</a:p>
        </p:txBody>
      </p:sp>
      <p:sp>
        <p:nvSpPr>
          <p:cNvPr id="8" name="頁尾版面配置區 1"/>
          <p:cNvSpPr>
            <a:spLocks noGrp="1"/>
          </p:cNvSpPr>
          <p:nvPr>
            <p:ph type="ftr" sz="quarter" idx="13"/>
          </p:nvPr>
        </p:nvSpPr>
        <p:spPr>
          <a:xfrm>
            <a:off x="2510962" y="6283644"/>
            <a:ext cx="79044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3526559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D320F70-67AB-8BAC-FE73-0B29CD4BCD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0B71E36-E2F8-96A5-8F7A-A919720AC8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6BB1D0F5-1518-BBAF-A37F-2B01FD0730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4C362F1C-BFF0-F1D0-568B-5CA8C32932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8B56605E-98CD-3EC9-2FA8-BD643B619E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3AF0C-3136-4A39-9ABF-48CF59C3893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517651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sz="3200" b="1"/>
            </a:lvl1pPr>
          </a:lstStyle>
          <a:p>
            <a:r>
              <a:rPr lang="zh-TW" altLang="en-US" dirty="0"/>
              <a:t>建議使用</a:t>
            </a:r>
            <a:r>
              <a:rPr lang="en-US" altLang="zh-TW" dirty="0"/>
              <a:t>32pt</a:t>
            </a:r>
            <a:r>
              <a:rPr lang="zh-TW" altLang="en-US" dirty="0"/>
              <a:t>粗體</a:t>
            </a:r>
          </a:p>
        </p:txBody>
      </p:sp>
      <p:sp>
        <p:nvSpPr>
          <p:cNvPr id="4" name="頁尾版面配置區 1"/>
          <p:cNvSpPr>
            <a:spLocks noGrp="1"/>
          </p:cNvSpPr>
          <p:nvPr>
            <p:ph type="ftr" sz="quarter" idx="3"/>
          </p:nvPr>
        </p:nvSpPr>
        <p:spPr>
          <a:xfrm>
            <a:off x="2510962" y="6283644"/>
            <a:ext cx="786965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96503795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頁尾版面配置區 1"/>
          <p:cNvSpPr>
            <a:spLocks noGrp="1"/>
          </p:cNvSpPr>
          <p:nvPr>
            <p:ph type="ftr" sz="quarter" idx="3"/>
          </p:nvPr>
        </p:nvSpPr>
        <p:spPr>
          <a:xfrm>
            <a:off x="2510962" y="6283644"/>
            <a:ext cx="78232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6391745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 bwMode="auto">
          <a:xfrm>
            <a:off x="0" y="5932735"/>
            <a:ext cx="6450571" cy="66337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新細明體" pitchFamily="18" charset="-120"/>
            </a:endParaRPr>
          </a:p>
        </p:txBody>
      </p:sp>
      <p:pic>
        <p:nvPicPr>
          <p:cNvPr id="58" name="圖片 57">
            <a:extLst>
              <a:ext uri="{FF2B5EF4-FFF2-40B4-BE49-F238E27FC236}">
                <a16:creationId xmlns:a16="http://schemas.microsoft.com/office/drawing/2014/main" id="{3BAA8F78-06EF-DF41-82DB-5BFFD8256B3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8972" y="5709595"/>
            <a:ext cx="1994168" cy="1028242"/>
          </a:xfrm>
          <a:prstGeom prst="rect">
            <a:avLst/>
          </a:prstGeom>
        </p:spPr>
      </p:pic>
      <p:sp>
        <p:nvSpPr>
          <p:cNvPr id="456" name="文字方塊 455"/>
          <p:cNvSpPr txBox="1"/>
          <p:nvPr userDrawn="1"/>
        </p:nvSpPr>
        <p:spPr>
          <a:xfrm>
            <a:off x="8253780" y="716887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0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謝謝</a:t>
            </a:r>
          </a:p>
        </p:txBody>
      </p:sp>
      <p:sp>
        <p:nvSpPr>
          <p:cNvPr id="464" name="Freeform 7"/>
          <p:cNvSpPr>
            <a:spLocks/>
          </p:cNvSpPr>
          <p:nvPr userDrawn="1"/>
        </p:nvSpPr>
        <p:spPr bwMode="auto">
          <a:xfrm>
            <a:off x="7722181" y="4090715"/>
            <a:ext cx="7940" cy="7146"/>
          </a:xfrm>
          <a:custGeom>
            <a:avLst/>
            <a:gdLst/>
            <a:ahLst/>
            <a:cxnLst>
              <a:cxn ang="0">
                <a:pos x="5" y="0"/>
              </a:cxn>
              <a:cxn ang="0">
                <a:pos x="5" y="6"/>
              </a:cxn>
              <a:cxn ang="0">
                <a:pos x="0" y="4"/>
              </a:cxn>
              <a:cxn ang="0">
                <a:pos x="5" y="0"/>
              </a:cxn>
            </a:cxnLst>
            <a:rect l="0" t="0" r="r" b="b"/>
            <a:pathLst>
              <a:path w="5" h="6">
                <a:moveTo>
                  <a:pt x="5" y="0"/>
                </a:moveTo>
                <a:lnTo>
                  <a:pt x="5" y="6"/>
                </a:lnTo>
                <a:lnTo>
                  <a:pt x="0" y="4"/>
                </a:lnTo>
                <a:lnTo>
                  <a:pt x="5" y="0"/>
                </a:lnTo>
                <a:close/>
              </a:path>
            </a:pathLst>
          </a:custGeom>
          <a:solidFill>
            <a:srgbClr val="FF134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98" tIns="34299" rIns="68598" bIns="34299" numCol="1" anchor="t" anchorCtr="0" compatLnSpc="1">
            <a:prstTxWarp prst="textNoShape">
              <a:avLst/>
            </a:prstTxWarp>
          </a:bodyPr>
          <a:lstStyle/>
          <a:p>
            <a:endParaRPr lang="en-US" sz="1800" dirty="0"/>
          </a:p>
        </p:txBody>
      </p:sp>
      <p:sp>
        <p:nvSpPr>
          <p:cNvPr id="465" name="Freeform 10"/>
          <p:cNvSpPr>
            <a:spLocks/>
          </p:cNvSpPr>
          <p:nvPr userDrawn="1"/>
        </p:nvSpPr>
        <p:spPr bwMode="auto">
          <a:xfrm>
            <a:off x="7499595" y="4017203"/>
            <a:ext cx="6352" cy="4764"/>
          </a:xfrm>
          <a:custGeom>
            <a:avLst/>
            <a:gdLst/>
            <a:ahLst/>
            <a:cxnLst>
              <a:cxn ang="0">
                <a:pos x="4" y="0"/>
              </a:cxn>
              <a:cxn ang="0">
                <a:pos x="4" y="4"/>
              </a:cxn>
              <a:cxn ang="0">
                <a:pos x="0" y="2"/>
              </a:cxn>
              <a:cxn ang="0">
                <a:pos x="3" y="1"/>
              </a:cxn>
              <a:cxn ang="0">
                <a:pos x="4" y="0"/>
              </a:cxn>
            </a:cxnLst>
            <a:rect l="0" t="0" r="r" b="b"/>
            <a:pathLst>
              <a:path w="4" h="4">
                <a:moveTo>
                  <a:pt x="4" y="0"/>
                </a:moveTo>
                <a:lnTo>
                  <a:pt x="4" y="4"/>
                </a:lnTo>
                <a:lnTo>
                  <a:pt x="0" y="2"/>
                </a:lnTo>
                <a:lnTo>
                  <a:pt x="3" y="1"/>
                </a:lnTo>
                <a:lnTo>
                  <a:pt x="4" y="0"/>
                </a:lnTo>
                <a:close/>
              </a:path>
            </a:pathLst>
          </a:custGeom>
          <a:solidFill>
            <a:srgbClr val="FBE83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98" tIns="34299" rIns="68598" bIns="34299" numCol="1" anchor="t" anchorCtr="0" compatLnSpc="1">
            <a:prstTxWarp prst="textNoShape">
              <a:avLst/>
            </a:prstTxWarp>
          </a:bodyPr>
          <a:lstStyle/>
          <a:p>
            <a:endParaRPr lang="en-US" sz="1800" dirty="0"/>
          </a:p>
        </p:txBody>
      </p:sp>
      <p:sp>
        <p:nvSpPr>
          <p:cNvPr id="535" name="文字方塊 534"/>
          <p:cNvSpPr txBox="1"/>
          <p:nvPr userDrawn="1"/>
        </p:nvSpPr>
        <p:spPr>
          <a:xfrm>
            <a:off x="6450571" y="5009383"/>
            <a:ext cx="5300639" cy="1076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zh-TW" sz="1100" b="1" spc="-20" baseline="0" dirty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以上簡報所提供之資訊，在尖端科技發展與產業變動中，無法保證資訊的時效性及完整性，使用者應自行承擔因使用本簡報資料可能產生之任何損害。著作權歸工研院所有，非經</a:t>
            </a:r>
            <a:r>
              <a:rPr lang="zh-TW" altLang="en-US" sz="1100" b="1" spc="-20" baseline="0" dirty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書面</a:t>
            </a:r>
            <a:r>
              <a:rPr lang="zh-TW" altLang="zh-TW" sz="1100" b="1" spc="-20" baseline="0" dirty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允許，不得以任何形式進行局部或全部之重製、公開傳輸、改作、散布或其他利用本簡報資料之行為</a:t>
            </a:r>
            <a:r>
              <a:rPr lang="zh-TW" altLang="zh-TW" sz="1100" b="0" spc="-20" baseline="0" dirty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zh-TW" altLang="en-US" sz="1100" b="0" spc="-20" baseline="0" dirty="0">
              <a:solidFill>
                <a:schemeClr val="bg1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66" name="Freeform 13"/>
          <p:cNvSpPr>
            <a:spLocks/>
          </p:cNvSpPr>
          <p:nvPr userDrawn="1"/>
        </p:nvSpPr>
        <p:spPr bwMode="auto">
          <a:xfrm>
            <a:off x="7388167" y="3263030"/>
            <a:ext cx="4764" cy="3573"/>
          </a:xfrm>
          <a:custGeom>
            <a:avLst/>
            <a:gdLst/>
            <a:ahLst/>
            <a:cxnLst>
              <a:cxn ang="0">
                <a:pos x="3" y="0"/>
              </a:cxn>
              <a:cxn ang="0">
                <a:pos x="3" y="3"/>
              </a:cxn>
              <a:cxn ang="0">
                <a:pos x="0" y="2"/>
              </a:cxn>
              <a:cxn ang="0">
                <a:pos x="2" y="1"/>
              </a:cxn>
              <a:cxn ang="0">
                <a:pos x="3" y="0"/>
              </a:cxn>
            </a:cxnLst>
            <a:rect l="0" t="0" r="r" b="b"/>
            <a:pathLst>
              <a:path w="3" h="3">
                <a:moveTo>
                  <a:pt x="3" y="0"/>
                </a:moveTo>
                <a:lnTo>
                  <a:pt x="3" y="3"/>
                </a:lnTo>
                <a:lnTo>
                  <a:pt x="0" y="2"/>
                </a:lnTo>
                <a:lnTo>
                  <a:pt x="2" y="1"/>
                </a:lnTo>
                <a:lnTo>
                  <a:pt x="3" y="0"/>
                </a:lnTo>
                <a:close/>
              </a:path>
            </a:pathLst>
          </a:custGeom>
          <a:solidFill>
            <a:srgbClr val="BEF917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98" tIns="34299" rIns="68598" bIns="34299" numCol="1" anchor="t" anchorCtr="0" compatLnSpc="1">
            <a:prstTxWarp prst="textNoShape">
              <a:avLst/>
            </a:prstTxWarp>
          </a:bodyPr>
          <a:lstStyle/>
          <a:p>
            <a:endParaRPr lang="en-US" sz="1800" dirty="0"/>
          </a:p>
        </p:txBody>
      </p:sp>
      <p:sp>
        <p:nvSpPr>
          <p:cNvPr id="467" name="Freeform 16"/>
          <p:cNvSpPr>
            <a:spLocks/>
          </p:cNvSpPr>
          <p:nvPr userDrawn="1"/>
        </p:nvSpPr>
        <p:spPr bwMode="auto">
          <a:xfrm>
            <a:off x="6507449" y="3177892"/>
            <a:ext cx="3176" cy="2382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2" y="2"/>
              </a:cxn>
              <a:cxn ang="0">
                <a:pos x="0" y="1"/>
              </a:cxn>
              <a:cxn ang="0">
                <a:pos x="0" y="1"/>
              </a:cxn>
              <a:cxn ang="0">
                <a:pos x="1" y="1"/>
              </a:cxn>
              <a:cxn ang="0">
                <a:pos x="2" y="0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2"/>
                </a:lnTo>
                <a:lnTo>
                  <a:pt x="0" y="1"/>
                </a:lnTo>
                <a:lnTo>
                  <a:pt x="0" y="1"/>
                </a:lnTo>
                <a:lnTo>
                  <a:pt x="1" y="1"/>
                </a:lnTo>
                <a:lnTo>
                  <a:pt x="2" y="0"/>
                </a:lnTo>
                <a:close/>
              </a:path>
            </a:pathLst>
          </a:custGeom>
          <a:solidFill>
            <a:srgbClr val="62E5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98" tIns="34299" rIns="68598" bIns="34299" numCol="1" anchor="t" anchorCtr="0" compatLnSpc="1">
            <a:prstTxWarp prst="textNoShape">
              <a:avLst/>
            </a:prstTxWarp>
          </a:bodyPr>
          <a:lstStyle/>
          <a:p>
            <a:endParaRPr lang="en-US" sz="1800" dirty="0"/>
          </a:p>
        </p:txBody>
      </p:sp>
      <p:grpSp>
        <p:nvGrpSpPr>
          <p:cNvPr id="526" name="群組 525"/>
          <p:cNvGrpSpPr/>
          <p:nvPr userDrawn="1"/>
        </p:nvGrpSpPr>
        <p:grpSpPr>
          <a:xfrm>
            <a:off x="390304" y="1460288"/>
            <a:ext cx="5895560" cy="4421670"/>
            <a:chOff x="631064" y="533744"/>
            <a:chExt cx="3570624" cy="3570624"/>
          </a:xfrm>
        </p:grpSpPr>
        <p:sp>
          <p:nvSpPr>
            <p:cNvPr id="459" name="Freeform 7"/>
            <p:cNvSpPr>
              <a:spLocks/>
            </p:cNvSpPr>
            <p:nvPr userDrawn="1"/>
          </p:nvSpPr>
          <p:spPr bwMode="auto">
            <a:xfrm>
              <a:off x="2413399" y="4097222"/>
              <a:ext cx="5955" cy="7146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5" y="6"/>
                </a:cxn>
                <a:cxn ang="0">
                  <a:pos x="0" y="4"/>
                </a:cxn>
                <a:cxn ang="0">
                  <a:pos x="5" y="0"/>
                </a:cxn>
              </a:cxnLst>
              <a:rect l="0" t="0" r="r" b="b"/>
              <a:pathLst>
                <a:path w="5" h="6">
                  <a:moveTo>
                    <a:pt x="5" y="0"/>
                  </a:moveTo>
                  <a:lnTo>
                    <a:pt x="5" y="6"/>
                  </a:lnTo>
                  <a:lnTo>
                    <a:pt x="0" y="4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134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98" tIns="34299" rIns="68598" bIns="34299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460" name="Freeform 10"/>
            <p:cNvSpPr>
              <a:spLocks/>
            </p:cNvSpPr>
            <p:nvPr userDrawn="1"/>
          </p:nvSpPr>
          <p:spPr bwMode="auto">
            <a:xfrm>
              <a:off x="2413994" y="4099604"/>
              <a:ext cx="4764" cy="4764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4"/>
                </a:cxn>
                <a:cxn ang="0">
                  <a:pos x="0" y="2"/>
                </a:cxn>
                <a:cxn ang="0">
                  <a:pos x="3" y="1"/>
                </a:cxn>
                <a:cxn ang="0">
                  <a:pos x="4" y="0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lnTo>
                    <a:pt x="4" y="4"/>
                  </a:lnTo>
                  <a:lnTo>
                    <a:pt x="0" y="2"/>
                  </a:lnTo>
                  <a:lnTo>
                    <a:pt x="3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BE83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98" tIns="34299" rIns="68598" bIns="34299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461" name="Freeform 13"/>
            <p:cNvSpPr>
              <a:spLocks/>
            </p:cNvSpPr>
            <p:nvPr userDrawn="1"/>
          </p:nvSpPr>
          <p:spPr bwMode="auto">
            <a:xfrm>
              <a:off x="2414590" y="4100795"/>
              <a:ext cx="3573" cy="3573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3"/>
                </a:cxn>
                <a:cxn ang="0">
                  <a:pos x="0" y="2"/>
                </a:cxn>
                <a:cxn ang="0">
                  <a:pos x="2" y="1"/>
                </a:cxn>
                <a:cxn ang="0">
                  <a:pos x="3" y="0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3"/>
                  </a:lnTo>
                  <a:lnTo>
                    <a:pt x="0" y="2"/>
                  </a:lnTo>
                  <a:lnTo>
                    <a:pt x="2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BEF917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98" tIns="34299" rIns="68598" bIns="34299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462" name="Freeform 16"/>
            <p:cNvSpPr>
              <a:spLocks/>
            </p:cNvSpPr>
            <p:nvPr userDrawn="1"/>
          </p:nvSpPr>
          <p:spPr bwMode="auto">
            <a:xfrm>
              <a:off x="2415185" y="4101986"/>
              <a:ext cx="2382" cy="2382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2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1" y="1"/>
                </a:cxn>
                <a:cxn ang="0">
                  <a:pos x="2" y="0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2"/>
                  </a:lnTo>
                  <a:lnTo>
                    <a:pt x="0" y="1"/>
                  </a:lnTo>
                  <a:lnTo>
                    <a:pt x="0" y="1"/>
                  </a:lnTo>
                  <a:lnTo>
                    <a:pt x="1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62E5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98" tIns="34299" rIns="68598" bIns="34299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463" name="Freeform 19"/>
            <p:cNvSpPr>
              <a:spLocks/>
            </p:cNvSpPr>
            <p:nvPr userDrawn="1"/>
          </p:nvSpPr>
          <p:spPr bwMode="auto">
            <a:xfrm>
              <a:off x="2415185" y="4101986"/>
              <a:ext cx="2382" cy="2382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2" y="0"/>
                </a:cxn>
                <a:cxn ang="0">
                  <a:pos x="2" y="2"/>
                </a:cxn>
                <a:cxn ang="0">
                  <a:pos x="0" y="1"/>
                </a:cxn>
                <a:cxn ang="0">
                  <a:pos x="1" y="0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2" y="0"/>
                  </a:lnTo>
                  <a:lnTo>
                    <a:pt x="2" y="2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4D1D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98" tIns="34299" rIns="68598" bIns="34299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468" name="Freeform 19"/>
            <p:cNvSpPr>
              <a:spLocks/>
            </p:cNvSpPr>
            <p:nvPr userDrawn="1"/>
          </p:nvSpPr>
          <p:spPr bwMode="auto">
            <a:xfrm>
              <a:off x="2415185" y="1568168"/>
              <a:ext cx="2382" cy="2382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2" y="0"/>
                </a:cxn>
                <a:cxn ang="0">
                  <a:pos x="2" y="2"/>
                </a:cxn>
                <a:cxn ang="0">
                  <a:pos x="0" y="1"/>
                </a:cxn>
                <a:cxn ang="0">
                  <a:pos x="1" y="0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2" y="0"/>
                  </a:lnTo>
                  <a:lnTo>
                    <a:pt x="2" y="2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4D1D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98" tIns="34299" rIns="68598" bIns="34299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469" name="Freeform 7"/>
            <p:cNvSpPr>
              <a:spLocks/>
            </p:cNvSpPr>
            <p:nvPr userDrawn="1"/>
          </p:nvSpPr>
          <p:spPr bwMode="auto">
            <a:xfrm>
              <a:off x="2413399" y="4097222"/>
              <a:ext cx="5955" cy="7146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5" y="6"/>
                </a:cxn>
                <a:cxn ang="0">
                  <a:pos x="0" y="4"/>
                </a:cxn>
                <a:cxn ang="0">
                  <a:pos x="5" y="0"/>
                </a:cxn>
              </a:cxnLst>
              <a:rect l="0" t="0" r="r" b="b"/>
              <a:pathLst>
                <a:path w="5" h="6">
                  <a:moveTo>
                    <a:pt x="5" y="0"/>
                  </a:moveTo>
                  <a:lnTo>
                    <a:pt x="5" y="6"/>
                  </a:lnTo>
                  <a:lnTo>
                    <a:pt x="0" y="4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134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98" tIns="34299" rIns="68598" bIns="34299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470" name="Freeform 10"/>
            <p:cNvSpPr>
              <a:spLocks/>
            </p:cNvSpPr>
            <p:nvPr userDrawn="1"/>
          </p:nvSpPr>
          <p:spPr bwMode="auto">
            <a:xfrm>
              <a:off x="2413994" y="4099604"/>
              <a:ext cx="4764" cy="4764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4"/>
                </a:cxn>
                <a:cxn ang="0">
                  <a:pos x="0" y="2"/>
                </a:cxn>
                <a:cxn ang="0">
                  <a:pos x="3" y="1"/>
                </a:cxn>
                <a:cxn ang="0">
                  <a:pos x="4" y="0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lnTo>
                    <a:pt x="4" y="4"/>
                  </a:lnTo>
                  <a:lnTo>
                    <a:pt x="0" y="2"/>
                  </a:lnTo>
                  <a:lnTo>
                    <a:pt x="3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BE83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98" tIns="34299" rIns="68598" bIns="34299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471" name="Freeform 13"/>
            <p:cNvSpPr>
              <a:spLocks/>
            </p:cNvSpPr>
            <p:nvPr userDrawn="1"/>
          </p:nvSpPr>
          <p:spPr bwMode="auto">
            <a:xfrm>
              <a:off x="2414590" y="4100795"/>
              <a:ext cx="3573" cy="3573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3"/>
                </a:cxn>
                <a:cxn ang="0">
                  <a:pos x="0" y="2"/>
                </a:cxn>
                <a:cxn ang="0">
                  <a:pos x="2" y="1"/>
                </a:cxn>
                <a:cxn ang="0">
                  <a:pos x="3" y="0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3"/>
                  </a:lnTo>
                  <a:lnTo>
                    <a:pt x="0" y="2"/>
                  </a:lnTo>
                  <a:lnTo>
                    <a:pt x="2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BEF917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98" tIns="34299" rIns="68598" bIns="34299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472" name="Freeform 16"/>
            <p:cNvSpPr>
              <a:spLocks/>
            </p:cNvSpPr>
            <p:nvPr userDrawn="1"/>
          </p:nvSpPr>
          <p:spPr bwMode="auto">
            <a:xfrm>
              <a:off x="2415185" y="4101986"/>
              <a:ext cx="2382" cy="2382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2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1" y="1"/>
                </a:cxn>
                <a:cxn ang="0">
                  <a:pos x="2" y="0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2"/>
                  </a:lnTo>
                  <a:lnTo>
                    <a:pt x="0" y="1"/>
                  </a:lnTo>
                  <a:lnTo>
                    <a:pt x="0" y="1"/>
                  </a:lnTo>
                  <a:lnTo>
                    <a:pt x="1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62E5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98" tIns="34299" rIns="68598" bIns="34299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473" name="Freeform 19"/>
            <p:cNvSpPr>
              <a:spLocks/>
            </p:cNvSpPr>
            <p:nvPr userDrawn="1"/>
          </p:nvSpPr>
          <p:spPr bwMode="auto">
            <a:xfrm>
              <a:off x="2415185" y="4101986"/>
              <a:ext cx="2382" cy="2382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2" y="0"/>
                </a:cxn>
                <a:cxn ang="0">
                  <a:pos x="2" y="2"/>
                </a:cxn>
                <a:cxn ang="0">
                  <a:pos x="0" y="1"/>
                </a:cxn>
                <a:cxn ang="0">
                  <a:pos x="1" y="0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2" y="0"/>
                  </a:lnTo>
                  <a:lnTo>
                    <a:pt x="2" y="2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4D1D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98" tIns="34299" rIns="68598" bIns="34299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2" name="橢圓 1"/>
            <p:cNvSpPr/>
            <p:nvPr userDrawn="1"/>
          </p:nvSpPr>
          <p:spPr>
            <a:xfrm>
              <a:off x="631064" y="533744"/>
              <a:ext cx="3570624" cy="3570624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800" dirty="0"/>
            </a:p>
          </p:txBody>
        </p:sp>
        <p:sp>
          <p:nvSpPr>
            <p:cNvPr id="538" name="橢圓 537"/>
            <p:cNvSpPr/>
            <p:nvPr userDrawn="1"/>
          </p:nvSpPr>
          <p:spPr>
            <a:xfrm>
              <a:off x="832085" y="935788"/>
              <a:ext cx="3168582" cy="316858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800" dirty="0"/>
            </a:p>
          </p:txBody>
        </p:sp>
        <p:sp>
          <p:nvSpPr>
            <p:cNvPr id="540" name="橢圓 539"/>
            <p:cNvSpPr/>
            <p:nvPr userDrawn="1"/>
          </p:nvSpPr>
          <p:spPr>
            <a:xfrm>
              <a:off x="1083417" y="1438452"/>
              <a:ext cx="2665918" cy="2665916"/>
            </a:xfrm>
            <a:prstGeom prst="ellipse">
              <a:avLst/>
            </a:prstGeom>
            <a:solidFill>
              <a:srgbClr val="EF8FA6"/>
            </a:solidFill>
            <a:ln w="1905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800" dirty="0"/>
            </a:p>
          </p:txBody>
        </p:sp>
        <p:grpSp>
          <p:nvGrpSpPr>
            <p:cNvPr id="490" name="群組 489"/>
            <p:cNvGrpSpPr/>
            <p:nvPr userDrawn="1"/>
          </p:nvGrpSpPr>
          <p:grpSpPr>
            <a:xfrm>
              <a:off x="1579337" y="2430290"/>
              <a:ext cx="1674078" cy="1674078"/>
              <a:chOff x="-1195211" y="5476488"/>
              <a:chExt cx="1674078" cy="1674078"/>
            </a:xfrm>
          </p:grpSpPr>
          <p:sp>
            <p:nvSpPr>
              <p:cNvPr id="520" name="橢圓 519"/>
              <p:cNvSpPr/>
              <p:nvPr userDrawn="1"/>
            </p:nvSpPr>
            <p:spPr>
              <a:xfrm>
                <a:off x="-1195211" y="5476488"/>
                <a:ext cx="1674078" cy="1674078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 sz="1800" dirty="0"/>
              </a:p>
            </p:txBody>
          </p:sp>
          <p:sp>
            <p:nvSpPr>
              <p:cNvPr id="480" name="文字方塊 479"/>
              <p:cNvSpPr txBox="1"/>
              <p:nvPr userDrawn="1"/>
            </p:nvSpPr>
            <p:spPr>
              <a:xfrm>
                <a:off x="-929810" y="5931367"/>
                <a:ext cx="859399" cy="94185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TW" altLang="en-US" sz="1200" b="1" kern="0" dirty="0">
                    <a:solidFill>
                      <a:srgbClr val="EE549C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  <a:cs typeface="Arial" pitchFamily="34" charset="0"/>
                  </a:rPr>
                  <a:t>資料整合平台</a:t>
                </a:r>
                <a:endParaRPr lang="en-US" altLang="zh-TW" sz="1200" b="1" kern="0" dirty="0">
                  <a:solidFill>
                    <a:srgbClr val="EE549C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" pitchFamily="34" charset="0"/>
                </a:endParaRPr>
              </a:p>
              <a:p>
                <a:pPr algn="l">
                  <a:lnSpc>
                    <a:spcPct val="150000"/>
                  </a:lnSpc>
                </a:pPr>
                <a:r>
                  <a:rPr lang="en-US" altLang="zh-TW" sz="1200" b="1" kern="0" dirty="0">
                    <a:solidFill>
                      <a:srgbClr val="EE549C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  <a:cs typeface="Arial" pitchFamily="34" charset="0"/>
                  </a:rPr>
                  <a:t>AI</a:t>
                </a:r>
                <a:r>
                  <a:rPr lang="zh-TW" altLang="en-US" sz="1200" b="1" kern="0" dirty="0">
                    <a:solidFill>
                      <a:srgbClr val="EE549C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  <a:cs typeface="Arial" pitchFamily="34" charset="0"/>
                  </a:rPr>
                  <a:t>演算法育成平台</a:t>
                </a:r>
                <a:endParaRPr lang="en-US" altLang="zh-TW" sz="1200" b="1" kern="0" dirty="0">
                  <a:solidFill>
                    <a:srgbClr val="EE549C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" pitchFamily="34" charset="0"/>
                </a:endParaRPr>
              </a:p>
              <a:p>
                <a:pPr algn="l">
                  <a:lnSpc>
                    <a:spcPct val="150000"/>
                  </a:lnSpc>
                </a:pPr>
                <a:r>
                  <a:rPr lang="en-US" altLang="zh-TW" sz="1200" b="1" kern="0" dirty="0" err="1">
                    <a:solidFill>
                      <a:srgbClr val="EE549C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  <a:cs typeface="Arial" pitchFamily="34" charset="0"/>
                  </a:rPr>
                  <a:t>AIoT</a:t>
                </a:r>
                <a:r>
                  <a:rPr lang="zh-TW" altLang="en-US" sz="1200" b="1" kern="0" dirty="0">
                    <a:solidFill>
                      <a:srgbClr val="EE549C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  <a:cs typeface="Arial" pitchFamily="34" charset="0"/>
                  </a:rPr>
                  <a:t>實驗平台</a:t>
                </a:r>
                <a:endParaRPr lang="en-US" altLang="zh-TW" sz="1200" b="1" kern="0" dirty="0">
                  <a:solidFill>
                    <a:srgbClr val="EE549C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" pitchFamily="34" charset="0"/>
                </a:endParaRPr>
              </a:p>
              <a:p>
                <a:pPr algn="l">
                  <a:lnSpc>
                    <a:spcPct val="150000"/>
                  </a:lnSpc>
                </a:pPr>
                <a:r>
                  <a:rPr lang="zh-TW" altLang="en-US" sz="1200" b="1" kern="0" dirty="0">
                    <a:solidFill>
                      <a:srgbClr val="EE549C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  <a:cs typeface="Arial" pitchFamily="34" charset="0"/>
                  </a:rPr>
                  <a:t>邊緣運算晶片平台</a:t>
                </a:r>
                <a:endParaRPr lang="zh-TW" altLang="en-US" sz="1200" dirty="0">
                  <a:solidFill>
                    <a:srgbClr val="EE549C"/>
                  </a:solidFill>
                </a:endParaRPr>
              </a:p>
            </p:txBody>
          </p:sp>
          <p:sp>
            <p:nvSpPr>
              <p:cNvPr id="549" name="TextBox 24"/>
              <p:cNvSpPr txBox="1"/>
              <p:nvPr userDrawn="1"/>
            </p:nvSpPr>
            <p:spPr>
              <a:xfrm>
                <a:off x="-1002865" y="5738807"/>
                <a:ext cx="1289386" cy="223685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TW" altLang="en-US" sz="1200" b="1" dirty="0">
                    <a:solidFill>
                      <a:schemeClr val="tx1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  <a:cs typeface="Arial" pitchFamily="34" charset="0"/>
                  </a:rPr>
                  <a:t>基礎科技研發平台</a:t>
                </a:r>
                <a:endParaRPr lang="en-US" sz="1200" b="1" dirty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" pitchFamily="34" charset="0"/>
                </a:endParaRPr>
              </a:p>
            </p:txBody>
          </p:sp>
        </p:grpSp>
        <p:sp>
          <p:nvSpPr>
            <p:cNvPr id="548" name="TextBox 23"/>
            <p:cNvSpPr txBox="1"/>
            <p:nvPr userDrawn="1"/>
          </p:nvSpPr>
          <p:spPr>
            <a:xfrm>
              <a:off x="1785434" y="2338127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prstTxWarp prst="textArchUp">
                <a:avLst/>
              </a:prstTxWarp>
              <a:spAutoFit/>
            </a:bodyPr>
            <a:lstStyle/>
            <a:p>
              <a:pPr algn="ctr"/>
              <a:r>
                <a:rPr lang="zh-TW" altLang="en-US" sz="1400" b="1" dirty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" pitchFamily="34" charset="0"/>
                </a:rPr>
                <a:t>新科技服務業</a:t>
              </a:r>
              <a:endParaRPr lang="en-US" sz="1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itchFamily="34" charset="0"/>
              </a:endParaRPr>
            </a:p>
          </p:txBody>
        </p:sp>
        <p:sp>
          <p:nvSpPr>
            <p:cNvPr id="547" name="TextBox 22"/>
            <p:cNvSpPr txBox="1"/>
            <p:nvPr userDrawn="1"/>
          </p:nvSpPr>
          <p:spPr>
            <a:xfrm>
              <a:off x="1605898" y="1256507"/>
              <a:ext cx="1620957" cy="307777"/>
            </a:xfrm>
            <a:prstGeom prst="rect">
              <a:avLst/>
            </a:prstGeom>
            <a:noFill/>
          </p:spPr>
          <p:txBody>
            <a:bodyPr wrap="none" rtlCol="0">
              <a:prstTxWarp prst="textArchUp">
                <a:avLst/>
              </a:prstTxWarp>
              <a:spAutoFit/>
            </a:bodyPr>
            <a:lstStyle/>
            <a:p>
              <a:pPr algn="ctr"/>
              <a:r>
                <a:rPr lang="zh-TW" altLang="en-US" sz="1400" b="1" dirty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" pitchFamily="34" charset="0"/>
                </a:rPr>
                <a:t>科技服務解決方案</a:t>
              </a:r>
              <a:endParaRPr lang="en-US" sz="1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itchFamily="34" charset="0"/>
              </a:endParaRPr>
            </a:p>
          </p:txBody>
        </p:sp>
        <p:sp>
          <p:nvSpPr>
            <p:cNvPr id="546" name="TextBox 21"/>
            <p:cNvSpPr txBox="1"/>
            <p:nvPr userDrawn="1"/>
          </p:nvSpPr>
          <p:spPr>
            <a:xfrm>
              <a:off x="1964971" y="758595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prstTxWarp prst="textArchUp">
                <a:avLst/>
              </a:prstTxWarp>
              <a:spAutoFit/>
            </a:bodyPr>
            <a:lstStyle/>
            <a:p>
              <a:pPr algn="ctr"/>
              <a:r>
                <a:rPr lang="zh-TW" altLang="en-US" sz="1400" b="1" dirty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" pitchFamily="34" charset="0"/>
                </a:rPr>
                <a:t>應用場域</a:t>
              </a:r>
              <a:endParaRPr lang="en-US" sz="1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itchFamily="34" charset="0"/>
              </a:endParaRPr>
            </a:p>
          </p:txBody>
        </p:sp>
      </p:grpSp>
      <p:grpSp>
        <p:nvGrpSpPr>
          <p:cNvPr id="497" name="群組 496"/>
          <p:cNvGrpSpPr/>
          <p:nvPr userDrawn="1"/>
        </p:nvGrpSpPr>
        <p:grpSpPr>
          <a:xfrm flipH="1">
            <a:off x="815733" y="3969698"/>
            <a:ext cx="1219892" cy="914919"/>
            <a:chOff x="4898920" y="2304424"/>
            <a:chExt cx="1176565" cy="1176565"/>
          </a:xfrm>
        </p:grpSpPr>
        <p:sp>
          <p:nvSpPr>
            <p:cNvPr id="498" name="橢圓 497"/>
            <p:cNvSpPr/>
            <p:nvPr/>
          </p:nvSpPr>
          <p:spPr>
            <a:xfrm>
              <a:off x="4898920" y="2304424"/>
              <a:ext cx="1176565" cy="117656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9A3CB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800" dirty="0"/>
            </a:p>
          </p:txBody>
        </p:sp>
        <p:pic>
          <p:nvPicPr>
            <p:cNvPr id="499" name="圖片 49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066052" y="2347824"/>
              <a:ext cx="842304" cy="797046"/>
            </a:xfrm>
            <a:prstGeom prst="rect">
              <a:avLst/>
            </a:prstGeom>
          </p:spPr>
        </p:pic>
        <p:sp>
          <p:nvSpPr>
            <p:cNvPr id="500" name="文字方塊 499"/>
            <p:cNvSpPr txBox="1"/>
            <p:nvPr/>
          </p:nvSpPr>
          <p:spPr>
            <a:xfrm>
              <a:off x="5229936" y="2999093"/>
              <a:ext cx="771798" cy="3562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TW" altLang="en-US" sz="1200" b="0" dirty="0">
                  <a:solidFill>
                    <a:srgbClr val="9A3CBB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軟體開發</a:t>
              </a:r>
            </a:p>
          </p:txBody>
        </p:sp>
      </p:grpSp>
      <p:grpSp>
        <p:nvGrpSpPr>
          <p:cNvPr id="501" name="群組 500"/>
          <p:cNvGrpSpPr/>
          <p:nvPr userDrawn="1"/>
        </p:nvGrpSpPr>
        <p:grpSpPr>
          <a:xfrm flipH="1">
            <a:off x="1206826" y="2951213"/>
            <a:ext cx="1219892" cy="914919"/>
            <a:chOff x="4725244" y="4138801"/>
            <a:chExt cx="1176565" cy="1176565"/>
          </a:xfrm>
        </p:grpSpPr>
        <p:grpSp>
          <p:nvGrpSpPr>
            <p:cNvPr id="502" name="群組 501"/>
            <p:cNvGrpSpPr/>
            <p:nvPr/>
          </p:nvGrpSpPr>
          <p:grpSpPr>
            <a:xfrm>
              <a:off x="4725244" y="4138801"/>
              <a:ext cx="1176565" cy="1176565"/>
              <a:chOff x="4898920" y="2304424"/>
              <a:chExt cx="1176565" cy="1176565"/>
            </a:xfrm>
          </p:grpSpPr>
          <p:sp>
            <p:nvSpPr>
              <p:cNvPr id="504" name="橢圓 503"/>
              <p:cNvSpPr/>
              <p:nvPr/>
            </p:nvSpPr>
            <p:spPr>
              <a:xfrm>
                <a:off x="4898920" y="2304424"/>
                <a:ext cx="1176565" cy="117656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FF706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 sz="1800" dirty="0"/>
              </a:p>
            </p:txBody>
          </p:sp>
          <p:sp>
            <p:nvSpPr>
              <p:cNvPr id="505" name="文字方塊 504"/>
              <p:cNvSpPr txBox="1"/>
              <p:nvPr/>
            </p:nvSpPr>
            <p:spPr>
              <a:xfrm>
                <a:off x="5101304" y="2999093"/>
                <a:ext cx="771798" cy="35621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TW" altLang="en-US" sz="1200" dirty="0">
                    <a:solidFill>
                      <a:srgbClr val="E14F3E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系統整合</a:t>
                </a:r>
              </a:p>
            </p:txBody>
          </p:sp>
        </p:grpSp>
        <p:pic>
          <p:nvPicPr>
            <p:cNvPr id="503" name="圖片 50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942691" y="4229285"/>
              <a:ext cx="741672" cy="708932"/>
            </a:xfrm>
            <a:prstGeom prst="rect">
              <a:avLst/>
            </a:prstGeom>
          </p:spPr>
        </p:pic>
      </p:grpSp>
      <p:grpSp>
        <p:nvGrpSpPr>
          <p:cNvPr id="506" name="群組 505"/>
          <p:cNvGrpSpPr/>
          <p:nvPr userDrawn="1"/>
        </p:nvGrpSpPr>
        <p:grpSpPr>
          <a:xfrm flipH="1">
            <a:off x="2719131" y="2556176"/>
            <a:ext cx="1219892" cy="914919"/>
            <a:chOff x="6583680" y="4128073"/>
            <a:chExt cx="1176565" cy="1176565"/>
          </a:xfrm>
        </p:grpSpPr>
        <p:grpSp>
          <p:nvGrpSpPr>
            <p:cNvPr id="507" name="群組 506"/>
            <p:cNvGrpSpPr/>
            <p:nvPr/>
          </p:nvGrpSpPr>
          <p:grpSpPr>
            <a:xfrm>
              <a:off x="6583680" y="4128073"/>
              <a:ext cx="1176565" cy="1176565"/>
              <a:chOff x="4898920" y="2304424"/>
              <a:chExt cx="1176565" cy="1176565"/>
            </a:xfrm>
          </p:grpSpPr>
          <p:sp>
            <p:nvSpPr>
              <p:cNvPr id="509" name="橢圓 508"/>
              <p:cNvSpPr/>
              <p:nvPr/>
            </p:nvSpPr>
            <p:spPr>
              <a:xfrm>
                <a:off x="4898920" y="2304424"/>
                <a:ext cx="1176565" cy="117656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00A48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 sz="1800" dirty="0"/>
              </a:p>
            </p:txBody>
          </p:sp>
          <p:sp>
            <p:nvSpPr>
              <p:cNvPr id="510" name="文字方塊 509"/>
              <p:cNvSpPr txBox="1"/>
              <p:nvPr/>
            </p:nvSpPr>
            <p:spPr>
              <a:xfrm>
                <a:off x="5229936" y="2999093"/>
                <a:ext cx="771798" cy="35621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TW" altLang="en-US" sz="1200" dirty="0">
                    <a:solidFill>
                      <a:srgbClr val="00A48F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科技平台</a:t>
                </a:r>
              </a:p>
            </p:txBody>
          </p:sp>
        </p:grpSp>
        <p:pic>
          <p:nvPicPr>
            <p:cNvPr id="508" name="圖片 50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801127" y="4307646"/>
              <a:ext cx="741672" cy="476453"/>
            </a:xfrm>
            <a:prstGeom prst="rect">
              <a:avLst/>
            </a:prstGeom>
          </p:spPr>
        </p:pic>
      </p:grpSp>
      <p:grpSp>
        <p:nvGrpSpPr>
          <p:cNvPr id="511" name="群組 510"/>
          <p:cNvGrpSpPr/>
          <p:nvPr userDrawn="1"/>
        </p:nvGrpSpPr>
        <p:grpSpPr>
          <a:xfrm flipH="1">
            <a:off x="4213978" y="2951213"/>
            <a:ext cx="1219892" cy="914919"/>
            <a:chOff x="6893170" y="4598593"/>
            <a:chExt cx="1176565" cy="1176565"/>
          </a:xfrm>
        </p:grpSpPr>
        <p:grpSp>
          <p:nvGrpSpPr>
            <p:cNvPr id="512" name="群組 511"/>
            <p:cNvGrpSpPr/>
            <p:nvPr/>
          </p:nvGrpSpPr>
          <p:grpSpPr>
            <a:xfrm>
              <a:off x="6893170" y="4598593"/>
              <a:ext cx="1176565" cy="1176565"/>
              <a:chOff x="4898920" y="2304423"/>
              <a:chExt cx="1176565" cy="1176565"/>
            </a:xfrm>
          </p:grpSpPr>
          <p:sp>
            <p:nvSpPr>
              <p:cNvPr id="514" name="橢圓 513"/>
              <p:cNvSpPr/>
              <p:nvPr/>
            </p:nvSpPr>
            <p:spPr>
              <a:xfrm>
                <a:off x="4898920" y="2304423"/>
                <a:ext cx="1176565" cy="117656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 sz="1800" dirty="0"/>
              </a:p>
            </p:txBody>
          </p:sp>
          <p:sp>
            <p:nvSpPr>
              <p:cNvPr id="515" name="文字方塊 514"/>
              <p:cNvSpPr txBox="1"/>
              <p:nvPr/>
            </p:nvSpPr>
            <p:spPr>
              <a:xfrm>
                <a:off x="5229936" y="2999092"/>
                <a:ext cx="771798" cy="35621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TW" altLang="en-US" sz="1200" dirty="0">
                    <a:solidFill>
                      <a:srgbClr val="2C5EAA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研發測試</a:t>
                </a:r>
                <a:endParaRPr lang="zh-TW" altLang="en-US" sz="1200" dirty="0"/>
              </a:p>
            </p:txBody>
          </p:sp>
        </p:grpSp>
        <p:pic>
          <p:nvPicPr>
            <p:cNvPr id="513" name="圖片 51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129544" y="4690475"/>
              <a:ext cx="703817" cy="713140"/>
            </a:xfrm>
            <a:prstGeom prst="rect">
              <a:avLst/>
            </a:prstGeom>
          </p:spPr>
        </p:pic>
      </p:grpSp>
      <p:grpSp>
        <p:nvGrpSpPr>
          <p:cNvPr id="516" name="群組 515"/>
          <p:cNvGrpSpPr/>
          <p:nvPr userDrawn="1"/>
        </p:nvGrpSpPr>
        <p:grpSpPr>
          <a:xfrm flipH="1">
            <a:off x="4639683" y="3969698"/>
            <a:ext cx="1219892" cy="914919"/>
            <a:chOff x="5952156" y="2641135"/>
            <a:chExt cx="1176565" cy="1176565"/>
          </a:xfrm>
        </p:grpSpPr>
        <p:sp>
          <p:nvSpPr>
            <p:cNvPr id="517" name="橢圓 516"/>
            <p:cNvSpPr/>
            <p:nvPr/>
          </p:nvSpPr>
          <p:spPr>
            <a:xfrm>
              <a:off x="5952156" y="2641135"/>
              <a:ext cx="1176565" cy="117656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EA5E9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800" dirty="0"/>
            </a:p>
          </p:txBody>
        </p:sp>
        <p:sp>
          <p:nvSpPr>
            <p:cNvPr id="518" name="文字方塊 517"/>
            <p:cNvSpPr txBox="1"/>
            <p:nvPr/>
          </p:nvSpPr>
          <p:spPr>
            <a:xfrm>
              <a:off x="6283173" y="3335804"/>
              <a:ext cx="771798" cy="3562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TW" altLang="en-US" sz="1200" dirty="0">
                  <a:solidFill>
                    <a:srgbClr val="E85298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科技顧問</a:t>
              </a:r>
              <a:endParaRPr lang="zh-TW" altLang="en-US" sz="1200" dirty="0">
                <a:solidFill>
                  <a:srgbClr val="E85298"/>
                </a:solidFill>
              </a:endParaRPr>
            </a:p>
          </p:txBody>
        </p:sp>
        <p:pic>
          <p:nvPicPr>
            <p:cNvPr id="519" name="圖片 51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flipH="1">
              <a:off x="6309219" y="2835844"/>
              <a:ext cx="462437" cy="461244"/>
            </a:xfrm>
            <a:prstGeom prst="rect">
              <a:avLst/>
            </a:prstGeom>
          </p:spPr>
        </p:pic>
      </p:grpSp>
      <p:pic>
        <p:nvPicPr>
          <p:cNvPr id="576" name="圖片 57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5169" y="288056"/>
            <a:ext cx="1971817" cy="1478863"/>
          </a:xfrm>
          <a:prstGeom prst="rect">
            <a:avLst/>
          </a:prstGeom>
        </p:spPr>
      </p:pic>
      <p:cxnSp>
        <p:nvCxnSpPr>
          <p:cNvPr id="10" name="直線接點 9"/>
          <p:cNvCxnSpPr/>
          <p:nvPr userDrawn="1"/>
        </p:nvCxnSpPr>
        <p:spPr>
          <a:xfrm>
            <a:off x="6594005" y="5008669"/>
            <a:ext cx="5014008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2" name="圖片 61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2542361" y="6307273"/>
            <a:ext cx="1482975" cy="191028"/>
          </a:xfrm>
          <a:prstGeom prst="rect">
            <a:avLst/>
          </a:prstGeom>
        </p:spPr>
      </p:pic>
      <p:sp>
        <p:nvSpPr>
          <p:cNvPr id="64" name="矩形 63"/>
          <p:cNvSpPr/>
          <p:nvPr userDrawn="1"/>
        </p:nvSpPr>
        <p:spPr>
          <a:xfrm>
            <a:off x="36529" y="6272079"/>
            <a:ext cx="1877437" cy="2769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l"/>
            <a:r>
              <a:rPr lang="zh-TW" altLang="zh-TW" sz="1200" b="1" kern="1200" dirty="0">
                <a:solidFill>
                  <a:schemeClr val="tx1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產業科技國際策略發展所</a:t>
            </a:r>
            <a:endParaRPr lang="zh-TW" altLang="en-US" sz="12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" name="標題 6"/>
          <p:cNvSpPr>
            <a:spLocks noGrp="1"/>
          </p:cNvSpPr>
          <p:nvPr>
            <p:ph type="title" hasCustomPrompt="1"/>
          </p:nvPr>
        </p:nvSpPr>
        <p:spPr>
          <a:xfrm>
            <a:off x="6643615" y="2272067"/>
            <a:ext cx="4834448" cy="1716602"/>
          </a:xfrm>
        </p:spPr>
        <p:txBody>
          <a:bodyPr/>
          <a:lstStyle>
            <a:lvl1pPr>
              <a:lnSpc>
                <a:spcPct val="150000"/>
              </a:lnSpc>
              <a:spcBef>
                <a:spcPts val="0"/>
              </a:spcBef>
              <a:defRPr sz="1600" b="1"/>
            </a:lvl1pPr>
          </a:lstStyle>
          <a:p>
            <a:pPr>
              <a:spcBef>
                <a:spcPts val="0"/>
              </a:spcBef>
            </a:pPr>
            <a:r>
              <a:rPr lang="en-US" altLang="zh-TW" sz="1600" dirty="0"/>
              <a:t>XXX</a:t>
            </a:r>
            <a:r>
              <a:rPr lang="zh-TW" altLang="en-US" sz="1600" dirty="0"/>
              <a:t> 職稱</a:t>
            </a:r>
            <a:br>
              <a:rPr lang="zh-TW" altLang="en-US" sz="1600" dirty="0"/>
            </a:br>
            <a:r>
              <a:rPr lang="en-US" altLang="zh-TW" sz="1600" b="0" dirty="0"/>
              <a:t>(</a:t>
            </a:r>
            <a:r>
              <a:rPr lang="zh-TW" altLang="en-US" sz="1600" b="0" dirty="0"/>
              <a:t>填組、部門或領域名稱</a:t>
            </a:r>
            <a:r>
              <a:rPr lang="en-US" altLang="zh-TW" sz="1600" b="0" dirty="0"/>
              <a:t>)</a:t>
            </a:r>
            <a:br>
              <a:rPr lang="en-US" altLang="zh-TW" sz="1600" b="0" dirty="0"/>
            </a:br>
            <a:r>
              <a:rPr lang="en-US" altLang="zh-TW" sz="1600" b="0" dirty="0"/>
              <a:t>+886-3-5912XXX</a:t>
            </a:r>
            <a:br>
              <a:rPr lang="en-US" altLang="zh-TW" sz="1600" b="0" dirty="0"/>
            </a:br>
            <a:r>
              <a:rPr lang="en-US" altLang="zh-TW" sz="1600" b="0" dirty="0"/>
              <a:t>XXXXX@itri.org.tw</a:t>
            </a:r>
            <a:endParaRPr lang="zh-TW" altLang="en-US" dirty="0"/>
          </a:p>
        </p:txBody>
      </p:sp>
      <p:sp>
        <p:nvSpPr>
          <p:cNvPr id="3" name="矩形 2"/>
          <p:cNvSpPr/>
          <p:nvPr userDrawn="1"/>
        </p:nvSpPr>
        <p:spPr bwMode="auto">
          <a:xfrm>
            <a:off x="11073887" y="6644640"/>
            <a:ext cx="1068252" cy="213360"/>
          </a:xfrm>
          <a:prstGeom prst="rect">
            <a:avLst/>
          </a:prstGeom>
          <a:solidFill>
            <a:srgbClr val="00B2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917770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2800"/>
                                  </p:stCondLst>
                                  <p:iterate type="wd">
                                    <p:tmPct val="45333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"/>
                                        <p:tgtEl>
                                          <p:spTgt spid="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5" grpId="0"/>
      <p:bldP spid="535" grpId="1"/>
      <p:bldP spid="535" grpId="2"/>
      <p:bldP spid="535" grpId="3"/>
      <p:bldP spid="535" grpId="4"/>
      <p:bldP spid="535" grpId="5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AD6A7BE-B71C-EB71-FAD7-9BBEBD13D1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545EB3EC-59B0-80E7-51C3-54B6A5BC3B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5572FB20-80DB-D81B-8641-D394EA7A3D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D05C66F4-FEFE-F5F5-AAD3-19A4722238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8A5AA8F3-D2A3-F514-3F6D-2469D17A8C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3AF0C-3136-4A39-9ABF-48CF59C3893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048628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FAA0B8C-0AD2-48AA-3AA4-0769F7B4E4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76A2ADF-D2C7-9707-2E04-33846E90891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01DBE949-C1FA-83EC-F237-B2BA4BC1BB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58558BEF-075E-206C-FC28-0CDCD3FA34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7452C9AF-81D6-EA80-3642-C44407B23C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B31B315B-6358-03A8-4C77-75E6CA9973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3AF0C-3136-4A39-9ABF-48CF59C3893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357477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15E28E9-8F02-786C-D31A-22254EE82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5B64227B-A507-E022-CD47-F7BD3180A4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4D7DB6C1-793B-5220-DF0F-2EC50D32DF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03ED3D0E-B88D-B3A3-8101-2A4C07E78D6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67B967D3-17CF-E466-AC28-09A7E9AA5B9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7FAFED0E-442D-006E-1BE3-769908B3EF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6224CA10-A79E-DE0D-9DEC-41F10C37E0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75F8198B-2B9F-D93F-3566-6644146C65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3AF0C-3136-4A39-9ABF-48CF59C3893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6772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2E305A4-4D44-E6AB-68C8-19222D6A1A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05639E55-BEB0-4BB5-0A1E-4FEA4C71F5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E194BBBB-5EE6-7349-ABF1-E929CBC3A2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7DE660CF-B34A-C55D-CC1C-B2DEC88751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3AF0C-3136-4A39-9ABF-48CF59C3893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031655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3F8C32A5-DD1A-33A1-FDC5-0D670C058F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E33B1B9C-9134-2826-96EB-3A40D0AED1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AB9AC8A3-344F-69C6-A364-7E0B63037E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3AF0C-3136-4A39-9ABF-48CF59C3893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355615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EB90200-E7D1-DD09-B64E-8156F29126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51EEC91-9878-9B8B-7FF6-1C150D7DA8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22D07F10-FB17-E8B0-C474-D582196126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31B30515-5548-3E30-5C68-69762823BB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D21D2FFB-64C4-A4CC-9607-2C5AEDE0B8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18FFAA2E-A52B-449B-F3A9-1F5612C956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3AF0C-3136-4A39-9ABF-48CF59C3893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682394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FABDF3E-B157-757C-E5B8-B07ECEECF7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55C07D94-E532-2AA7-4942-109EB9C166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5B65EC38-101C-C36B-1035-44B8467890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5D35C5E0-896D-2D6D-FA61-13B1539E19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3786B0D1-C3C8-29FD-B8FC-C63525BECC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EA1017C4-DD11-C924-2EC4-B1A3598DC8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3AF0C-3136-4A39-9ABF-48CF59C3893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997529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image" Target="../media/image5.wmf"/><Relationship Id="rId5" Type="http://schemas.openxmlformats.org/officeDocument/2006/relationships/slideLayout" Target="../slideLayouts/slideLayout18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27802406-C773-F17F-DD00-C3F6CBD164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203EFC41-3EBD-8083-9678-D116DD6ABA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45846B9-D572-84F5-EB92-85CF6EA6DE2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370290F5-5413-CF11-1D12-74C9A15231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F1FF1A3C-79F5-3E20-AF26-056D72E46B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E3AF0C-3136-4A39-9ABF-48CF59C3893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216324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3" r:id="rId12"/>
    <p:sldLayoutId id="2147483674" r:id="rId1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2"/>
          <p:cNvSpPr>
            <a:spLocks noChangeArrowheads="1"/>
          </p:cNvSpPr>
          <p:nvPr/>
        </p:nvSpPr>
        <p:spPr bwMode="auto">
          <a:xfrm>
            <a:off x="0" y="6618288"/>
            <a:ext cx="12192000" cy="239712"/>
          </a:xfrm>
          <a:prstGeom prst="rect">
            <a:avLst/>
          </a:prstGeom>
          <a:solidFill>
            <a:srgbClr val="00B2B3"/>
          </a:solidFill>
          <a:ln>
            <a:noFill/>
          </a:ln>
        </p:spPr>
        <p:txBody>
          <a:bodyPr wrap="none" anchor="ctr"/>
          <a:lstStyle>
            <a:lvl1pPr algn="ctr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algn="ctr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algn="ctr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algn="ctr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algn="ctr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defRPr/>
            </a:pPr>
            <a:endParaRPr lang="zh-TW" altLang="en-US" sz="1800"/>
          </a:p>
        </p:txBody>
      </p:sp>
      <p:sp>
        <p:nvSpPr>
          <p:cNvPr id="1027" name="Rectangle 43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12192000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dirty="0"/>
              <a:t>建議使用</a:t>
            </a:r>
            <a:r>
              <a:rPr lang="en-US" altLang="zh-TW" dirty="0"/>
              <a:t>32pt</a:t>
            </a:r>
            <a:r>
              <a:rPr lang="zh-TW" altLang="en-US" dirty="0"/>
              <a:t>粗體</a:t>
            </a:r>
          </a:p>
        </p:txBody>
      </p:sp>
      <p:sp>
        <p:nvSpPr>
          <p:cNvPr id="1028" name="Rectangle 4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439864"/>
            <a:ext cx="11152717" cy="4757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dirty="0"/>
              <a:t>按一下以編輯母片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</a:p>
        </p:txBody>
      </p:sp>
      <p:sp>
        <p:nvSpPr>
          <p:cNvPr id="1032" name="Text Box 48"/>
          <p:cNvSpPr txBox="1">
            <a:spLocks noChangeArrowheads="1"/>
          </p:cNvSpPr>
          <p:nvPr/>
        </p:nvSpPr>
        <p:spPr bwMode="auto">
          <a:xfrm>
            <a:off x="0" y="6613526"/>
            <a:ext cx="418482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ctr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algn="ctr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algn="ctr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algn="ctr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algn="ctr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l" eaLnBrk="1" hangingPunct="1">
              <a:defRPr/>
            </a:pPr>
            <a:r>
              <a:rPr lang="en-US" altLang="zh-TW" sz="1000" dirty="0">
                <a:solidFill>
                  <a:schemeClr val="bg1"/>
                </a:solidFill>
                <a:ea typeface="微軟正黑體" panose="020B0604030504040204" pitchFamily="34" charset="-120"/>
              </a:rPr>
              <a:t>Copyright ITRI </a:t>
            </a:r>
            <a:r>
              <a:rPr lang="zh-TW" altLang="en-US" sz="1000" dirty="0">
                <a:solidFill>
                  <a:schemeClr val="bg1"/>
                </a:solidFill>
                <a:ea typeface="微軟正黑體" panose="020B0604030504040204" pitchFamily="34" charset="-120"/>
              </a:rPr>
              <a:t>工業技術研究院 版權所有</a:t>
            </a:r>
          </a:p>
        </p:txBody>
      </p:sp>
      <p:pic>
        <p:nvPicPr>
          <p:cNvPr id="1033" name="Picture 49" descr="itri_CEL_A"/>
          <p:cNvPicPr>
            <a:picLocks noChangeAspect="1" noChangeArrowheads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8451" y="6278563"/>
            <a:ext cx="1667933" cy="29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Line 50"/>
          <p:cNvSpPr>
            <a:spLocks noChangeShapeType="1"/>
          </p:cNvSpPr>
          <p:nvPr/>
        </p:nvSpPr>
        <p:spPr bwMode="auto">
          <a:xfrm>
            <a:off x="12194118" y="6202363"/>
            <a:ext cx="11557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 sz="1800"/>
          </a:p>
        </p:txBody>
      </p:sp>
      <p:sp>
        <p:nvSpPr>
          <p:cNvPr id="1035" name="Line 51"/>
          <p:cNvSpPr>
            <a:spLocks noChangeShapeType="1"/>
          </p:cNvSpPr>
          <p:nvPr/>
        </p:nvSpPr>
        <p:spPr bwMode="auto">
          <a:xfrm rot="5400000">
            <a:off x="10084330" y="7127876"/>
            <a:ext cx="536575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 sz="1800"/>
          </a:p>
        </p:txBody>
      </p:sp>
      <p:sp>
        <p:nvSpPr>
          <p:cNvPr id="14" name="文字方塊 13"/>
          <p:cNvSpPr txBox="1"/>
          <p:nvPr userDrawn="1"/>
        </p:nvSpPr>
        <p:spPr>
          <a:xfrm>
            <a:off x="0" y="6329358"/>
            <a:ext cx="103526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sz="1200" b="0" dirty="0">
                <a:latin typeface="+mj-ea"/>
                <a:ea typeface="+mj-ea"/>
              </a:rPr>
              <a:t>產業科技國際策略發展所</a:t>
            </a:r>
            <a:endParaRPr lang="zh-TW" altLang="en-US" sz="1200" b="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頁尾版面配置區 1"/>
          <p:cNvSpPr>
            <a:spLocks noGrp="1"/>
          </p:cNvSpPr>
          <p:nvPr>
            <p:ph type="ftr" sz="quarter" idx="3"/>
          </p:nvPr>
        </p:nvSpPr>
        <p:spPr>
          <a:xfrm>
            <a:off x="2510963" y="6283644"/>
            <a:ext cx="784165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endParaRPr lang="zh-TW" altLang="en-US" dirty="0"/>
          </a:p>
        </p:txBody>
      </p:sp>
      <p:sp>
        <p:nvSpPr>
          <p:cNvPr id="12" name="文字方塊 11"/>
          <p:cNvSpPr txBox="1"/>
          <p:nvPr userDrawn="1"/>
        </p:nvSpPr>
        <p:spPr>
          <a:xfrm>
            <a:off x="11664619" y="6613526"/>
            <a:ext cx="5273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56270F7-55D0-4AF8-95F6-5D5E45D36F7A}" type="slidenum">
              <a:rPr lang="zh-TW" altLang="en-US" sz="1200" b="1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‹#›</a:t>
            </a:fld>
            <a:endParaRPr lang="zh-TW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0800436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3200" b="1">
          <a:solidFill>
            <a:schemeClr val="tx1"/>
          </a:solidFill>
          <a:latin typeface="+mn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600">
          <a:solidFill>
            <a:schemeClr val="tx2"/>
          </a:solidFill>
          <a:latin typeface="Arial" charset="0"/>
          <a:ea typeface="微軟正黑體" pitchFamily="34" charset="-12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600">
          <a:solidFill>
            <a:schemeClr val="tx2"/>
          </a:solidFill>
          <a:latin typeface="Arial" charset="0"/>
          <a:ea typeface="微軟正黑體" pitchFamily="34" charset="-12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600">
          <a:solidFill>
            <a:schemeClr val="tx2"/>
          </a:solidFill>
          <a:latin typeface="Arial" charset="0"/>
          <a:ea typeface="微軟正黑體" pitchFamily="34" charset="-12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600">
          <a:solidFill>
            <a:schemeClr val="tx2"/>
          </a:solidFill>
          <a:latin typeface="Arial" charset="0"/>
          <a:ea typeface="微軟正黑體" pitchFamily="34" charset="-120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4600">
          <a:solidFill>
            <a:schemeClr val="tx2"/>
          </a:solidFill>
          <a:latin typeface="Arial" charset="0"/>
          <a:ea typeface="微軟正黑體" pitchFamily="34" charset="-120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4600">
          <a:solidFill>
            <a:schemeClr val="tx2"/>
          </a:solidFill>
          <a:latin typeface="Arial" charset="0"/>
          <a:ea typeface="微軟正黑體" pitchFamily="34" charset="-120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4600">
          <a:solidFill>
            <a:schemeClr val="tx2"/>
          </a:solidFill>
          <a:latin typeface="Arial" charset="0"/>
          <a:ea typeface="微軟正黑體" pitchFamily="34" charset="-120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4600">
          <a:solidFill>
            <a:schemeClr val="tx2"/>
          </a:solidFill>
          <a:latin typeface="Arial" charset="0"/>
          <a:ea typeface="微軟正黑體" pitchFamily="34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9193AA4-6C4E-4064-FB43-88431B66A9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401" y="662532"/>
            <a:ext cx="11622224" cy="4112668"/>
          </a:xfrm>
        </p:spPr>
        <p:txBody>
          <a:bodyPr anchor="ctr" anchorCtr="0">
            <a:normAutofit/>
          </a:bodyPr>
          <a:lstStyle/>
          <a:p>
            <a:pPr algn="ctr">
              <a:lnSpc>
                <a:spcPts val="5040"/>
              </a:lnSpc>
              <a:spcBef>
                <a:spcPts val="0"/>
              </a:spcBef>
              <a:spcAft>
                <a:spcPts val="9600"/>
              </a:spcAft>
            </a:pPr>
            <a:r>
              <a:rPr lang="zh-TW" altLang="en-US" sz="4800" b="1" spc="300" dirty="0">
                <a:solidFill>
                  <a:srgbClr val="12599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經濟部</a:t>
            </a:r>
            <a:r>
              <a:rPr lang="en-US" altLang="zh-TW" sz="4800" b="1" spc="300" dirty="0">
                <a:solidFill>
                  <a:srgbClr val="12599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AI</a:t>
            </a:r>
            <a:r>
              <a:rPr lang="zh-TW" altLang="en-US" sz="4800" b="1" spc="300" dirty="0">
                <a:solidFill>
                  <a:srgbClr val="12599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新秀</a:t>
            </a:r>
            <a:r>
              <a:rPr lang="zh-TW" altLang="en-US" sz="4800" b="1" spc="300" dirty="0">
                <a:solidFill>
                  <a:srgbClr val="125998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Aileron Heavy"/>
              </a:rPr>
              <a:t>計畫</a:t>
            </a:r>
            <a:br>
              <a:rPr lang="en-US" altLang="zh-TW" sz="4800" b="1" spc="300" dirty="0">
                <a:solidFill>
                  <a:srgbClr val="125998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Aileron Heavy"/>
              </a:rPr>
            </a:br>
            <a:r>
              <a:rPr lang="zh-TW" altLang="en-US" sz="4800" b="1" spc="300" dirty="0">
                <a:solidFill>
                  <a:srgbClr val="125998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Aileron Heavy"/>
              </a:rPr>
              <a:t>申請計畫書</a:t>
            </a:r>
            <a:br>
              <a:rPr lang="en-US" altLang="zh-TW" sz="4800" b="1" spc="300" dirty="0">
                <a:solidFill>
                  <a:srgbClr val="125998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Aileron Heavy"/>
              </a:rPr>
            </a:br>
            <a:br>
              <a:rPr lang="en-US" altLang="zh-TW" sz="4000" b="1" spc="300" dirty="0">
                <a:solidFill>
                  <a:srgbClr val="125998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Aileron Heavy"/>
              </a:rPr>
            </a:br>
            <a:r>
              <a:rPr lang="en-US" altLang="zh-TW" sz="4800" b="1" spc="300" dirty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Aileron Heavy"/>
              </a:rPr>
              <a:t>OOOO</a:t>
            </a:r>
            <a:r>
              <a:rPr lang="en-US" altLang="zh-TW" sz="3600" b="1" spc="300" dirty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Aileron Heavy"/>
              </a:rPr>
              <a:t>(</a:t>
            </a:r>
            <a:r>
              <a:rPr lang="zh-TW" altLang="en-US" sz="3600" b="1" spc="300" dirty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Aileron Heavy"/>
              </a:rPr>
              <a:t>申請單位</a:t>
            </a:r>
            <a:r>
              <a:rPr lang="en-US" altLang="zh-TW" sz="3600" b="1" spc="300" dirty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Aileron Heavy"/>
              </a:rPr>
              <a:t>)</a:t>
            </a:r>
          </a:p>
        </p:txBody>
      </p:sp>
      <p:sp>
        <p:nvSpPr>
          <p:cNvPr id="7" name="矩形 6"/>
          <p:cNvSpPr/>
          <p:nvPr/>
        </p:nvSpPr>
        <p:spPr>
          <a:xfrm>
            <a:off x="3570294" y="5797644"/>
            <a:ext cx="300915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hangingPunct="1"/>
            <a:r>
              <a:rPr lang="en-US" altLang="zh-TW" sz="3600" b="1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Times New Roman" pitchFamily="18" charset="0"/>
              </a:rPr>
              <a:t>114</a:t>
            </a:r>
            <a:r>
              <a:rPr lang="zh-TW" altLang="en-US" sz="3600" b="1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Times New Roman" pitchFamily="18" charset="0"/>
              </a:rPr>
              <a:t>年</a:t>
            </a:r>
            <a:r>
              <a:rPr lang="en-US" altLang="zh-TW" sz="3600" b="1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Times New Roman" pitchFamily="18" charset="0"/>
              </a:rPr>
              <a:t>X</a:t>
            </a:r>
            <a:r>
              <a:rPr lang="zh-TW" altLang="en-US" sz="3600" b="1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Times New Roman" pitchFamily="18" charset="0"/>
              </a:rPr>
              <a:t>月</a:t>
            </a:r>
            <a:r>
              <a:rPr lang="en-US" altLang="zh-TW" sz="3600" b="1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Times New Roman" pitchFamily="18" charset="0"/>
              </a:rPr>
              <a:t>X</a:t>
            </a:r>
            <a:r>
              <a:rPr lang="zh-TW" altLang="en-US" sz="3600" b="1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Times New Roman" pitchFamily="18" charset="0"/>
              </a:rPr>
              <a:t>日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8BFFA8E-32AE-4844-B32B-A0EBE7C6DC09}"/>
              </a:ext>
            </a:extLst>
          </p:cNvPr>
          <p:cNvSpPr/>
          <p:nvPr/>
        </p:nvSpPr>
        <p:spPr>
          <a:xfrm>
            <a:off x="165283" y="216483"/>
            <a:ext cx="3938365" cy="44604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附件二：</a:t>
            </a:r>
            <a:r>
              <a:rPr lang="zh-TW" altLang="en-US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培訓單位計畫申請書</a:t>
            </a:r>
          </a:p>
        </p:txBody>
      </p:sp>
    </p:spTree>
    <p:extLst>
      <p:ext uri="{BB962C8B-B14F-4D97-AF65-F5344CB8AC3E}">
        <p14:creationId xmlns:p14="http://schemas.microsoft.com/office/powerpoint/2010/main" val="2470211469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41043BC-53B5-4BEA-A697-20589EFE3B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167" y="194903"/>
            <a:ext cx="4469170" cy="488541"/>
          </a:xfrm>
        </p:spPr>
        <p:txBody>
          <a:bodyPr>
            <a:noAutofit/>
          </a:bodyPr>
          <a:lstStyle/>
          <a:p>
            <a:r>
              <a:rPr lang="zh-TW" altLang="en-US" sz="36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肆</a:t>
            </a:r>
            <a:r>
              <a:rPr lang="zh-TW" altLang="zh-TW" sz="36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、實施可行性分析</a:t>
            </a:r>
            <a:endParaRPr lang="zh-TW" altLang="en-US" sz="3600" b="1" kern="1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91166A11-8D72-48CC-A9F2-19391D08E5C4}"/>
              </a:ext>
            </a:extLst>
          </p:cNvPr>
          <p:cNvSpPr txBox="1"/>
          <p:nvPr/>
        </p:nvSpPr>
        <p:spPr>
          <a:xfrm>
            <a:off x="323166" y="900496"/>
            <a:ext cx="829553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TW" altLang="zh-TW" sz="32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一、培訓單位優勢</a:t>
            </a:r>
            <a:r>
              <a:rPr lang="zh-TW" altLang="en-US" sz="32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與</a:t>
            </a:r>
            <a:r>
              <a:rPr lang="zh-TW" altLang="zh-TW" sz="32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能量</a:t>
            </a:r>
            <a:r>
              <a:rPr lang="zh-TW" altLang="en-US" sz="32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32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32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須含實績內容</a:t>
            </a:r>
            <a:r>
              <a:rPr lang="en-US" altLang="zh-TW" sz="32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en-US" sz="3200" b="1" kern="1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1" name="投影片編號版面配置區 2">
            <a:extLst>
              <a:ext uri="{FF2B5EF4-FFF2-40B4-BE49-F238E27FC236}">
                <a16:creationId xmlns:a16="http://schemas.microsoft.com/office/drawing/2014/main" id="{A2099668-C5AE-4BB8-9550-C670ED6C65EC}"/>
              </a:ext>
            </a:extLst>
          </p:cNvPr>
          <p:cNvSpPr txBox="1">
            <a:spLocks/>
          </p:cNvSpPr>
          <p:nvPr/>
        </p:nvSpPr>
        <p:spPr>
          <a:xfrm>
            <a:off x="12005250" y="6622038"/>
            <a:ext cx="142668" cy="235962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marR="0" indent="228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457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685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9144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11430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1371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600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828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fld id="{8F4EACC7-37E3-43A5-A5FB-BEB9CE95D266}" type="slidenum">
              <a:rPr lang="zh-TW" altLang="en-US" sz="1200" b="1">
                <a:latin typeface="微軟正黑體" panose="020B0604030504040204" pitchFamily="34" charset="-120"/>
                <a:ea typeface="微軟正黑體" panose="020B0604030504040204" pitchFamily="34" charset="-120"/>
              </a:rPr>
              <a:pPr/>
              <a:t>10</a:t>
            </a:fld>
            <a:endParaRPr lang="zh-TW" altLang="en-US" sz="1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096073138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1">
            <a:extLst>
              <a:ext uri="{FF2B5EF4-FFF2-40B4-BE49-F238E27FC236}">
                <a16:creationId xmlns:a16="http://schemas.microsoft.com/office/drawing/2014/main" id="{6F36B508-1E72-44A0-BED2-82DBE4272D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49" y="195263"/>
            <a:ext cx="4391369" cy="488950"/>
          </a:xfrm>
        </p:spPr>
        <p:txBody>
          <a:bodyPr>
            <a:noAutofit/>
          </a:bodyPr>
          <a:lstStyle/>
          <a:p>
            <a:r>
              <a:rPr lang="zh-TW" altLang="en-US" sz="36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肆</a:t>
            </a:r>
            <a:r>
              <a:rPr lang="zh-TW" altLang="zh-TW" sz="36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、實施可行性分析</a:t>
            </a:r>
            <a:endParaRPr lang="zh-TW" altLang="en-US" sz="3600" b="1" kern="1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7749CED4-336C-4588-A24F-433CB937B158}"/>
              </a:ext>
            </a:extLst>
          </p:cNvPr>
          <p:cNvSpPr txBox="1"/>
          <p:nvPr/>
        </p:nvSpPr>
        <p:spPr>
          <a:xfrm>
            <a:off x="323167" y="900496"/>
            <a:ext cx="60978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TW" altLang="zh-TW" sz="32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二</a:t>
            </a:r>
            <a:r>
              <a:rPr lang="zh-TW" altLang="en-US" sz="32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、合作企業優勢與能量</a:t>
            </a:r>
          </a:p>
        </p:txBody>
      </p:sp>
      <p:sp>
        <p:nvSpPr>
          <p:cNvPr id="5" name="投影片編號版面配置區 2">
            <a:extLst>
              <a:ext uri="{FF2B5EF4-FFF2-40B4-BE49-F238E27FC236}">
                <a16:creationId xmlns:a16="http://schemas.microsoft.com/office/drawing/2014/main" id="{330732F8-2F3B-47B3-B5E7-E0D8ED0F05B9}"/>
              </a:ext>
            </a:extLst>
          </p:cNvPr>
          <p:cNvSpPr txBox="1">
            <a:spLocks/>
          </p:cNvSpPr>
          <p:nvPr/>
        </p:nvSpPr>
        <p:spPr>
          <a:xfrm>
            <a:off x="11959565" y="6634738"/>
            <a:ext cx="234038" cy="235962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marR="0" indent="228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457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685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9144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11430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1371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600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828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fld id="{8F4EACC7-37E3-43A5-A5FB-BEB9CE95D266}" type="slidenum">
              <a:rPr lang="zh-TW" altLang="en-US" sz="1200" b="1">
                <a:latin typeface="微軟正黑體" panose="020B0604030504040204" pitchFamily="34" charset="-120"/>
                <a:ea typeface="微軟正黑體" panose="020B0604030504040204" pitchFamily="34" charset="-120"/>
              </a:rPr>
              <a:pPr/>
              <a:t>11</a:t>
            </a:fld>
            <a:endParaRPr lang="zh-TW" altLang="en-US" sz="1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418768680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41043BC-53B5-4BEA-A697-20589EFE3B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167" y="194903"/>
            <a:ext cx="4469170" cy="488541"/>
          </a:xfrm>
        </p:spPr>
        <p:txBody>
          <a:bodyPr>
            <a:noAutofit/>
          </a:bodyPr>
          <a:lstStyle/>
          <a:p>
            <a:r>
              <a:rPr lang="zh-TW" altLang="en-US" sz="36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肆</a:t>
            </a:r>
            <a:r>
              <a:rPr lang="zh-TW" altLang="zh-TW" sz="36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、實施可行性分析</a:t>
            </a:r>
            <a:endParaRPr lang="zh-TW" altLang="en-US" sz="3600" b="1" kern="1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91166A11-8D72-48CC-A9F2-19391D08E5C4}"/>
              </a:ext>
            </a:extLst>
          </p:cNvPr>
          <p:cNvSpPr txBox="1"/>
          <p:nvPr/>
        </p:nvSpPr>
        <p:spPr>
          <a:xfrm>
            <a:off x="323167" y="900496"/>
            <a:ext cx="60978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sz="32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三、就業媒合策略</a:t>
            </a:r>
          </a:p>
        </p:txBody>
      </p:sp>
      <p:sp>
        <p:nvSpPr>
          <p:cNvPr id="11" name="投影片編號版面配置區 2">
            <a:extLst>
              <a:ext uri="{FF2B5EF4-FFF2-40B4-BE49-F238E27FC236}">
                <a16:creationId xmlns:a16="http://schemas.microsoft.com/office/drawing/2014/main" id="{151C384C-2370-474B-9FE8-544E8C3DAAAE}"/>
              </a:ext>
            </a:extLst>
          </p:cNvPr>
          <p:cNvSpPr txBox="1">
            <a:spLocks/>
          </p:cNvSpPr>
          <p:nvPr/>
        </p:nvSpPr>
        <p:spPr>
          <a:xfrm>
            <a:off x="11959565" y="6622038"/>
            <a:ext cx="234038" cy="235962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marR="0" indent="228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457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685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9144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11430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1371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600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828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fld id="{8F4EACC7-37E3-43A5-A5FB-BEB9CE95D266}" type="slidenum">
              <a:rPr lang="zh-TW" altLang="en-US" sz="1200" b="1">
                <a:latin typeface="微軟正黑體" panose="020B0604030504040204" pitchFamily="34" charset="-120"/>
                <a:ea typeface="微軟正黑體" panose="020B0604030504040204" pitchFamily="34" charset="-120"/>
              </a:rPr>
              <a:pPr/>
              <a:t>12</a:t>
            </a:fld>
            <a:endParaRPr lang="zh-TW" altLang="en-US" sz="1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457751256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41043BC-53B5-4BEA-A697-20589EFE3B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9268" y="283895"/>
            <a:ext cx="4792332" cy="488541"/>
          </a:xfrm>
        </p:spPr>
        <p:txBody>
          <a:bodyPr>
            <a:noAutofit/>
          </a:bodyPr>
          <a:lstStyle/>
          <a:p>
            <a:r>
              <a:rPr lang="zh-TW" altLang="en-US" sz="36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伍</a:t>
            </a:r>
            <a:r>
              <a:rPr kumimoji="0" lang="zh-TW" altLang="zh-TW" sz="36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、經費編列</a:t>
            </a:r>
            <a:r>
              <a:rPr kumimoji="0" lang="en-US" altLang="zh-TW" sz="36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-</a:t>
            </a:r>
            <a:r>
              <a:rPr lang="zh-TW" altLang="en-US" sz="36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總預算</a:t>
            </a:r>
            <a:endParaRPr lang="zh-TW" altLang="en-US" sz="3600" b="1" dirty="0"/>
          </a:p>
        </p:txBody>
      </p:sp>
      <p:sp>
        <p:nvSpPr>
          <p:cNvPr id="25" name="投影片編號版面配置區 2">
            <a:extLst>
              <a:ext uri="{FF2B5EF4-FFF2-40B4-BE49-F238E27FC236}">
                <a16:creationId xmlns:a16="http://schemas.microsoft.com/office/drawing/2014/main" id="{454B8513-E924-4D03-83BE-BCFB5755B66A}"/>
              </a:ext>
            </a:extLst>
          </p:cNvPr>
          <p:cNvSpPr txBox="1">
            <a:spLocks/>
          </p:cNvSpPr>
          <p:nvPr/>
        </p:nvSpPr>
        <p:spPr>
          <a:xfrm>
            <a:off x="11959565" y="6622038"/>
            <a:ext cx="234038" cy="235962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marR="0" indent="228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457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685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9144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11430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1371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600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828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F4EACC7-37E3-43A5-A5FB-BEB9CE95D266}" type="slidenum">
              <a:rPr kumimoji="0" lang="zh-TW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Helvetica Neue Light"/>
              </a:rPr>
              <a:pPr marL="0" marR="0" lvl="0" indent="0" algn="ctr" defTabSz="8255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TW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Helvetica Neue Light"/>
            </a:endParaRPr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A575F7B6-A56D-418B-9FBB-D204C93D1F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1140600"/>
              </p:ext>
            </p:extLst>
          </p:nvPr>
        </p:nvGraphicFramePr>
        <p:xfrm>
          <a:off x="389268" y="1550164"/>
          <a:ext cx="11462305" cy="5023941"/>
        </p:xfrm>
        <a:graphic>
          <a:graphicData uri="http://schemas.openxmlformats.org/drawingml/2006/table">
            <a:tbl>
              <a:tblPr/>
              <a:tblGrid>
                <a:gridCol w="2525639">
                  <a:extLst>
                    <a:ext uri="{9D8B030D-6E8A-4147-A177-3AD203B41FA5}">
                      <a16:colId xmlns:a16="http://schemas.microsoft.com/office/drawing/2014/main" val="3086138441"/>
                    </a:ext>
                  </a:extLst>
                </a:gridCol>
                <a:gridCol w="1344583">
                  <a:extLst>
                    <a:ext uri="{9D8B030D-6E8A-4147-A177-3AD203B41FA5}">
                      <a16:colId xmlns:a16="http://schemas.microsoft.com/office/drawing/2014/main" val="4207409916"/>
                    </a:ext>
                  </a:extLst>
                </a:gridCol>
                <a:gridCol w="1344583">
                  <a:extLst>
                    <a:ext uri="{9D8B030D-6E8A-4147-A177-3AD203B41FA5}">
                      <a16:colId xmlns:a16="http://schemas.microsoft.com/office/drawing/2014/main" val="2566571937"/>
                    </a:ext>
                  </a:extLst>
                </a:gridCol>
                <a:gridCol w="1696654">
                  <a:extLst>
                    <a:ext uri="{9D8B030D-6E8A-4147-A177-3AD203B41FA5}">
                      <a16:colId xmlns:a16="http://schemas.microsoft.com/office/drawing/2014/main" val="3802587448"/>
                    </a:ext>
                  </a:extLst>
                </a:gridCol>
                <a:gridCol w="1537618">
                  <a:extLst>
                    <a:ext uri="{9D8B030D-6E8A-4147-A177-3AD203B41FA5}">
                      <a16:colId xmlns:a16="http://schemas.microsoft.com/office/drawing/2014/main" val="1902163889"/>
                    </a:ext>
                  </a:extLst>
                </a:gridCol>
                <a:gridCol w="629877">
                  <a:extLst>
                    <a:ext uri="{9D8B030D-6E8A-4147-A177-3AD203B41FA5}">
                      <a16:colId xmlns:a16="http://schemas.microsoft.com/office/drawing/2014/main" val="922115234"/>
                    </a:ext>
                  </a:extLst>
                </a:gridCol>
                <a:gridCol w="805639">
                  <a:extLst>
                    <a:ext uri="{9D8B030D-6E8A-4147-A177-3AD203B41FA5}">
                      <a16:colId xmlns:a16="http://schemas.microsoft.com/office/drawing/2014/main" val="592229714"/>
                    </a:ext>
                  </a:extLst>
                </a:gridCol>
                <a:gridCol w="872777">
                  <a:extLst>
                    <a:ext uri="{9D8B030D-6E8A-4147-A177-3AD203B41FA5}">
                      <a16:colId xmlns:a16="http://schemas.microsoft.com/office/drawing/2014/main" val="3323141447"/>
                    </a:ext>
                  </a:extLst>
                </a:gridCol>
                <a:gridCol w="704935">
                  <a:extLst>
                    <a:ext uri="{9D8B030D-6E8A-4147-A177-3AD203B41FA5}">
                      <a16:colId xmlns:a16="http://schemas.microsoft.com/office/drawing/2014/main" val="888815926"/>
                    </a:ext>
                  </a:extLst>
                </a:gridCol>
              </a:tblGrid>
              <a:tr h="136834"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編列科目</a:t>
                      </a:r>
                      <a:endParaRPr lang="en-US" altLang="zh-TW" sz="1600" b="1" i="0" u="none" strike="noStrike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114</a:t>
                      </a:r>
                      <a:r>
                        <a:rPr lang="zh-TW" alt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115</a:t>
                      </a:r>
                      <a:r>
                        <a:rPr lang="zh-TW" alt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兩年合計</a:t>
                      </a: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占小計金額 </a:t>
                      </a:r>
                      <a:r>
                        <a:rPr lang="en-US" altLang="zh-TW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%</a:t>
                      </a:r>
                      <a:endParaRPr lang="zh-TW" alt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zh-TW" alt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編列說明</a:t>
                      </a: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0148414"/>
                  </a:ext>
                </a:extLst>
              </a:tr>
              <a:tr h="241461"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一、人事費</a:t>
                      </a: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zh-TW" sz="16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zh-TW" sz="16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zh-TW" sz="16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TW" sz="16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TW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2344866"/>
                  </a:ext>
                </a:extLst>
              </a:tr>
              <a:tr h="241461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TW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1.</a:t>
                      </a:r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計畫主持人</a:t>
                      </a:r>
                    </a:p>
                  </a:txBody>
                  <a:tcPr marL="50402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zh-TW" sz="1600" b="0" i="0" u="none" strike="noStrike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zh-TW" sz="1600" b="0" i="0" u="none" strike="noStrike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zh-TW" sz="16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TW" sz="16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TW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元</a:t>
                      </a:r>
                      <a:r>
                        <a:rPr lang="en-US" altLang="zh-TW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/</a:t>
                      </a:r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TW" sz="16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個月</a:t>
                      </a: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2479065"/>
                  </a:ext>
                </a:extLst>
              </a:tr>
              <a:tr h="241461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TW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2.</a:t>
                      </a:r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計畫人員</a:t>
                      </a:r>
                    </a:p>
                  </a:txBody>
                  <a:tcPr marL="50402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zh-TW" sz="16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zh-TW" sz="16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zh-TW" sz="16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TW" sz="16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TW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元</a:t>
                      </a:r>
                      <a:r>
                        <a:rPr lang="en-US" altLang="zh-TW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/</a:t>
                      </a:r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TW" sz="16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個月</a:t>
                      </a: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5390595"/>
                  </a:ext>
                </a:extLst>
              </a:tr>
              <a:tr h="241461"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二、業務費</a:t>
                      </a: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zh-TW" sz="16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zh-TW" sz="16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zh-TW" sz="16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TW" sz="16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9156506"/>
                  </a:ext>
                </a:extLst>
              </a:tr>
              <a:tr h="241461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TW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1.</a:t>
                      </a:r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國內旅運費</a:t>
                      </a:r>
                    </a:p>
                  </a:txBody>
                  <a:tcPr marL="50402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zh-TW" sz="16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zh-TW" sz="16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zh-TW" sz="16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TW" sz="1600" b="0" i="0" u="none" strike="noStrike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TW" altLang="en-US" sz="1600" b="0" i="0" u="none" strike="noStrike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TW" altLang="en-US" sz="1600" b="0" i="0" u="none" strike="noStrike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1276660"/>
                  </a:ext>
                </a:extLst>
              </a:tr>
              <a:tr h="241461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TW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2.</a:t>
                      </a:r>
                      <a:r>
                        <a:rPr lang="zh-TW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Helvetica Neue Light"/>
                        </a:rPr>
                        <a:t>講師鐘點費及教材費</a:t>
                      </a:r>
                      <a:endParaRPr lang="zh-TW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50402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zh-TW" sz="1600" b="0" i="0" u="none" strike="noStrike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zh-TW" sz="1600" b="0" i="0" u="none" strike="noStrike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zh-TW" sz="1600" b="0" i="0" u="none" strike="noStrike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TW" sz="16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TW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TW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8703966"/>
                  </a:ext>
                </a:extLst>
              </a:tr>
              <a:tr h="241461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TW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3.</a:t>
                      </a:r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顧問費</a:t>
                      </a:r>
                      <a:endParaRPr lang="zh-TW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50402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zh-TW" sz="16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zh-TW" sz="16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zh-TW" sz="16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TW" sz="1600" b="0" i="0" u="none" strike="noStrike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TW" altLang="en-US" sz="1600" b="0" i="0" u="none" strike="noStrike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元</a:t>
                      </a:r>
                      <a:r>
                        <a:rPr lang="en-US" altLang="zh-TW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/</a:t>
                      </a:r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TW" sz="16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個月</a:t>
                      </a: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7624228"/>
                  </a:ext>
                </a:extLst>
              </a:tr>
              <a:tr h="241461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TW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4.</a:t>
                      </a:r>
                      <a:r>
                        <a:rPr lang="zh-TW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租金</a:t>
                      </a:r>
                    </a:p>
                  </a:txBody>
                  <a:tcPr marL="50402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zh-TW" sz="1600" b="0" i="0" u="none" strike="noStrike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zh-TW" sz="1600" b="0" i="0" u="none" strike="noStrike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zh-TW" sz="1600" b="0" i="0" u="none" strike="noStrike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TW" sz="1600" b="0" i="0" u="none" strike="noStrike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TW" altLang="en-US" sz="1600" b="0" i="0" u="none" strike="noStrike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元</a:t>
                      </a:r>
                      <a:r>
                        <a:rPr lang="en-US" altLang="zh-TW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/</a:t>
                      </a:r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次</a:t>
                      </a: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TW" sz="16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次</a:t>
                      </a: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7866121"/>
                  </a:ext>
                </a:extLst>
              </a:tr>
              <a:tr h="241461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TW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5.</a:t>
                      </a:r>
                      <a:r>
                        <a:rPr lang="zh-TW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印刷費</a:t>
                      </a:r>
                    </a:p>
                  </a:txBody>
                  <a:tcPr marL="50402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zh-TW" sz="1600" b="0" i="0" u="none" strike="noStrike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zh-TW" sz="1600" b="0" i="0" u="none" strike="noStrike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zh-TW" sz="1600" b="0" i="0" u="none" strike="noStrike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TW" sz="1600" b="0" i="0" u="none" strike="noStrike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TW" altLang="en-US" sz="1600" b="0" i="0" u="none" strike="noStrike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元</a:t>
                      </a:r>
                      <a:r>
                        <a:rPr lang="en-US" altLang="zh-TW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/</a:t>
                      </a:r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式</a:t>
                      </a: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TW" sz="16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式</a:t>
                      </a: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0625081"/>
                  </a:ext>
                </a:extLst>
              </a:tr>
              <a:tr h="241461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TW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6.</a:t>
                      </a:r>
                      <a:r>
                        <a:rPr lang="zh-TW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資料蒐集費</a:t>
                      </a:r>
                    </a:p>
                  </a:txBody>
                  <a:tcPr marL="50402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zh-TW" sz="16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zh-TW" sz="16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zh-TW" sz="16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TW" sz="16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TW" altLang="en-US" sz="1600" b="0" i="0" u="none" strike="noStrike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元</a:t>
                      </a:r>
                      <a:r>
                        <a:rPr lang="en-US" altLang="zh-TW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/</a:t>
                      </a:r>
                      <a:r>
                        <a:rPr lang="zh-TW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式</a:t>
                      </a: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TW" sz="16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式</a:t>
                      </a: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6234848"/>
                  </a:ext>
                </a:extLst>
              </a:tr>
              <a:tr h="241461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TW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7.</a:t>
                      </a:r>
                      <a:r>
                        <a:rPr lang="zh-TW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專業服務費</a:t>
                      </a:r>
                    </a:p>
                  </a:txBody>
                  <a:tcPr marL="50402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zh-TW" sz="16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zh-TW" sz="16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zh-TW" sz="16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TW" sz="1600" b="0" i="0" u="none" strike="noStrike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TW" altLang="en-US" sz="1600" b="0" i="0" u="none" strike="noStrike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元</a:t>
                      </a:r>
                      <a:r>
                        <a:rPr lang="en-US" altLang="zh-TW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/</a:t>
                      </a:r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式</a:t>
                      </a: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TW" sz="16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式</a:t>
                      </a: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2692190"/>
                  </a:ext>
                </a:extLst>
              </a:tr>
              <a:tr h="241461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8.</a:t>
                      </a:r>
                      <a:r>
                        <a:rPr lang="zh-TW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保險費</a:t>
                      </a:r>
                      <a:endParaRPr lang="en-US" altLang="zh-TW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50402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zh-TW" sz="1600" b="0" i="0" u="none" strike="noStrike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zh-TW" sz="1600" b="0" i="0" u="none" strike="noStrike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zh-TW" sz="1600" b="0" i="0" u="none" strike="noStrike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TW" sz="1600" b="0" i="0" u="none" strike="noStrike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TW" altLang="en-US" sz="1600" b="0" i="0" u="none" strike="noStrike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元</a:t>
                      </a:r>
                      <a:r>
                        <a:rPr lang="en-US" altLang="zh-TW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/</a:t>
                      </a:r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TW" sz="16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個月</a:t>
                      </a: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8145635"/>
                  </a:ext>
                </a:extLst>
              </a:tr>
              <a:tr h="241461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TW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9.</a:t>
                      </a:r>
                      <a:r>
                        <a:rPr lang="zh-TW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設備使用費</a:t>
                      </a:r>
                    </a:p>
                  </a:txBody>
                  <a:tcPr marL="50402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zh-TW" sz="16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zh-TW" sz="16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zh-TW" sz="16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TW" sz="16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TW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TW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529111"/>
                  </a:ext>
                </a:extLst>
              </a:tr>
              <a:tr h="241461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TW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10.</a:t>
                      </a:r>
                      <a:r>
                        <a:rPr lang="zh-TW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設備維護費</a:t>
                      </a:r>
                    </a:p>
                  </a:txBody>
                  <a:tcPr marL="50402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zh-TW" sz="16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zh-TW" sz="16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zh-TW" sz="16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TW" sz="1600" b="0" i="0" u="none" strike="noStrike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TW" sz="1600" b="0" i="0" u="none" strike="noStrike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元</a:t>
                      </a:r>
                      <a:r>
                        <a:rPr lang="en-US" altLang="zh-TW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/</a:t>
                      </a:r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式</a:t>
                      </a: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TW" sz="16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式</a:t>
                      </a: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2349475"/>
                  </a:ext>
                </a:extLst>
              </a:tr>
              <a:tr h="241461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TW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11.</a:t>
                      </a:r>
                      <a:r>
                        <a:rPr lang="zh-TW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物品</a:t>
                      </a:r>
                      <a:r>
                        <a:rPr lang="en-US" altLang="zh-TW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-</a:t>
                      </a:r>
                      <a:r>
                        <a:rPr lang="zh-TW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消耗品</a:t>
                      </a:r>
                    </a:p>
                  </a:txBody>
                  <a:tcPr marL="50402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zh-TW" sz="16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zh-TW" sz="16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zh-TW" sz="16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TW" sz="1600" b="0" i="0" u="none" strike="noStrike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TW" sz="1600" b="0" i="0" u="none" strike="noStrike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TW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TW" sz="16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TW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2856927"/>
                  </a:ext>
                </a:extLst>
              </a:tr>
              <a:tr h="241461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三、管理費</a:t>
                      </a: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zh-TW" sz="16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zh-TW" sz="16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zh-TW" sz="16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TW" sz="16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l"/>
                      </a:pPr>
                      <a:endParaRPr lang="zh-TW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2390515"/>
                  </a:ext>
                </a:extLst>
              </a:tr>
              <a:tr h="230103"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6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培訓費用金額</a:t>
                      </a:r>
                      <a:r>
                        <a:rPr lang="en-US" altLang="zh-TW" sz="16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(</a:t>
                      </a:r>
                      <a:r>
                        <a:rPr lang="zh-TW" altLang="en-US" sz="16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一</a:t>
                      </a:r>
                      <a:r>
                        <a:rPr lang="en-US" altLang="zh-TW" sz="16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+</a:t>
                      </a:r>
                      <a:r>
                        <a:rPr lang="zh-TW" altLang="en-US" sz="16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二</a:t>
                      </a:r>
                      <a:r>
                        <a:rPr lang="en-US" altLang="zh-TW" sz="16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+</a:t>
                      </a:r>
                      <a:r>
                        <a:rPr lang="zh-TW" altLang="en-US" sz="16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三</a:t>
                      </a:r>
                      <a:r>
                        <a:rPr lang="en-US" altLang="zh-TW" sz="16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)</a:t>
                      </a:r>
                      <a:endParaRPr lang="zh-TW" altLang="en-US" sz="1600" b="1" i="0" u="none" strike="noStrike" kern="1200" dirty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zh-TW" sz="16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zh-TW" sz="16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zh-TW" sz="16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TW" sz="16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l"/>
                      </a:pPr>
                      <a:endParaRPr lang="zh-TW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6441089"/>
                  </a:ext>
                </a:extLst>
              </a:tr>
              <a:tr h="337781"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四、學習獎勵金</a:t>
                      </a: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zh-TW" sz="16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zh-TW" sz="16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zh-TW" sz="16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TW" sz="16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BlToT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285750" lvl="0" indent="-285750">
                        <a:buFont typeface="Wingdings" panose="05000000000000000000" pitchFamily="2" charset="2"/>
                        <a:buChar char="l"/>
                      </a:pPr>
                      <a:endParaRPr lang="zh-TW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r>
                        <a:rPr lang="en-US" altLang="zh-TW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直接薪資＋管理費</a:t>
                      </a:r>
                      <a:r>
                        <a:rPr lang="en-US" altLang="zh-TW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+</a:t>
                      </a:r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其他直接費用</a:t>
                      </a:r>
                      <a:r>
                        <a:rPr lang="en-US" altLang="zh-TW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+</a:t>
                      </a:r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公費</a:t>
                      </a:r>
                      <a:b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</a:br>
                      <a:r>
                        <a:rPr lang="en-US" altLang="zh-TW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)×5%</a:t>
                      </a: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1217355"/>
                  </a:ext>
                </a:extLst>
              </a:tr>
              <a:tr h="241461"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合計金額</a:t>
                      </a:r>
                      <a:r>
                        <a:rPr lang="en-US" altLang="zh-TW" sz="16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(</a:t>
                      </a:r>
                      <a:r>
                        <a:rPr lang="zh-TW" altLang="en-US" sz="16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培訓費用金額</a:t>
                      </a:r>
                      <a:r>
                        <a:rPr lang="en-US" altLang="zh-TW" sz="16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+</a:t>
                      </a:r>
                      <a:r>
                        <a:rPr lang="zh-TW" altLang="en-US" sz="16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四</a:t>
                      </a:r>
                      <a:r>
                        <a:rPr lang="en-US" altLang="zh-TW" sz="16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)</a:t>
                      </a:r>
                      <a:endParaRPr lang="zh-TW" altLang="en-US" sz="1600" b="1" i="0" u="none" strike="noStrike" dirty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zh-TW" sz="16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zh-TW" sz="16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zh-TW" sz="16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TW" sz="16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BlToT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2800" marR="2800" marT="28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2819929"/>
                  </a:ext>
                </a:extLst>
              </a:tr>
            </a:tbl>
          </a:graphicData>
        </a:graphic>
      </p:graphicFrame>
      <p:sp>
        <p:nvSpPr>
          <p:cNvPr id="3" name="文字方塊 2">
            <a:extLst>
              <a:ext uri="{FF2B5EF4-FFF2-40B4-BE49-F238E27FC236}">
                <a16:creationId xmlns:a16="http://schemas.microsoft.com/office/drawing/2014/main" id="{5E6F1AEF-0C9C-480B-970D-B4C26FA14A7C}"/>
              </a:ext>
            </a:extLst>
          </p:cNvPr>
          <p:cNvSpPr txBox="1"/>
          <p:nvPr/>
        </p:nvSpPr>
        <p:spPr>
          <a:xfrm>
            <a:off x="364847" y="878921"/>
            <a:ext cx="11462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本科生    ：</a:t>
            </a:r>
            <a:r>
              <a:rPr lang="en-US" altLang="zh-TW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_____</a:t>
            </a:r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班，培訓費用共</a:t>
            </a:r>
            <a:r>
              <a:rPr lang="en-US" altLang="zh-TW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_______</a:t>
            </a:r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元，</a:t>
            </a:r>
            <a:r>
              <a:rPr lang="en-US" altLang="zh-TW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114</a:t>
            </a:r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年支出費用</a:t>
            </a:r>
            <a:r>
              <a:rPr lang="en-US" altLang="zh-TW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_______</a:t>
            </a:r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元，</a:t>
            </a:r>
            <a:r>
              <a:rPr lang="en-US" altLang="zh-TW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115</a:t>
            </a:r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年支出費用</a:t>
            </a:r>
            <a:r>
              <a:rPr lang="en-US" altLang="zh-TW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_______</a:t>
            </a:r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元</a:t>
            </a:r>
            <a:endParaRPr lang="en-US" altLang="zh-TW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非本科生：</a:t>
            </a:r>
            <a:r>
              <a:rPr lang="en-US" altLang="zh-TW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_____</a:t>
            </a:r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班，培訓費用共</a:t>
            </a:r>
            <a:r>
              <a:rPr lang="en-US" altLang="zh-TW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_______</a:t>
            </a:r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元，</a:t>
            </a:r>
            <a:r>
              <a:rPr lang="en-US" altLang="zh-TW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114</a:t>
            </a:r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年支出費用</a:t>
            </a:r>
            <a:r>
              <a:rPr lang="en-US" altLang="zh-TW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_______</a:t>
            </a:r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元，</a:t>
            </a:r>
            <a:r>
              <a:rPr lang="en-US" altLang="zh-TW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115</a:t>
            </a:r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年支出費用</a:t>
            </a:r>
            <a:r>
              <a:rPr lang="en-US" altLang="zh-TW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_______</a:t>
            </a:r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元</a:t>
            </a:r>
            <a:endParaRPr lang="en-US" altLang="zh-TW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844302707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41043BC-53B5-4BEA-A697-20589EFE3B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9268" y="272020"/>
            <a:ext cx="3345450" cy="488541"/>
          </a:xfrm>
        </p:spPr>
        <p:txBody>
          <a:bodyPr>
            <a:noAutofit/>
          </a:bodyPr>
          <a:lstStyle/>
          <a:p>
            <a:r>
              <a:rPr lang="zh-TW" altLang="en-US" sz="36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伍</a:t>
            </a:r>
            <a:r>
              <a:rPr kumimoji="0" lang="zh-TW" altLang="zh-TW" sz="36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、經費編列</a:t>
            </a:r>
            <a:endParaRPr lang="zh-TW" altLang="en-US" sz="3600" b="1" dirty="0"/>
          </a:p>
        </p:txBody>
      </p:sp>
      <p:sp>
        <p:nvSpPr>
          <p:cNvPr id="25" name="投影片編號版面配置區 2">
            <a:extLst>
              <a:ext uri="{FF2B5EF4-FFF2-40B4-BE49-F238E27FC236}">
                <a16:creationId xmlns:a16="http://schemas.microsoft.com/office/drawing/2014/main" id="{454B8513-E924-4D03-83BE-BCFB5755B66A}"/>
              </a:ext>
            </a:extLst>
          </p:cNvPr>
          <p:cNvSpPr txBox="1">
            <a:spLocks/>
          </p:cNvSpPr>
          <p:nvPr/>
        </p:nvSpPr>
        <p:spPr>
          <a:xfrm>
            <a:off x="11959565" y="6622038"/>
            <a:ext cx="234038" cy="235962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marR="0" indent="228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457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685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9144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11430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1371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600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828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F4EACC7-37E3-43A5-A5FB-BEB9CE95D266}" type="slidenum">
              <a:rPr kumimoji="0" lang="zh-TW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Helvetica Neue Light"/>
              </a:rPr>
              <a:pPr marL="0" marR="0" lvl="0" indent="0" algn="ctr" defTabSz="8255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TW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Helvetica Neue Light"/>
            </a:endParaRP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859A823-66DF-4537-AF33-D2708F87F4FD}"/>
              </a:ext>
            </a:extLst>
          </p:cNvPr>
          <p:cNvSpPr txBox="1"/>
          <p:nvPr/>
        </p:nvSpPr>
        <p:spPr>
          <a:xfrm>
            <a:off x="323166" y="900496"/>
            <a:ext cx="829553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TW" altLang="en-US" sz="32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一</a:t>
            </a:r>
            <a:r>
              <a:rPr lang="zh-TW" altLang="zh-TW" sz="32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en-US" sz="32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人事費</a:t>
            </a:r>
          </a:p>
        </p:txBody>
      </p:sp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id="{2EA38138-86BF-4D8B-A028-07ADEF4EA901}"/>
              </a:ext>
            </a:extLst>
          </p:cNvPr>
          <p:cNvGraphicFramePr>
            <a:graphicFrameLocks noGrp="1"/>
          </p:cNvGraphicFramePr>
          <p:nvPr/>
        </p:nvGraphicFramePr>
        <p:xfrm>
          <a:off x="389268" y="1517204"/>
          <a:ext cx="11425743" cy="382359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391602">
                  <a:extLst>
                    <a:ext uri="{9D8B030D-6E8A-4147-A177-3AD203B41FA5}">
                      <a16:colId xmlns:a16="http://schemas.microsoft.com/office/drawing/2014/main" val="4169314671"/>
                    </a:ext>
                  </a:extLst>
                </a:gridCol>
                <a:gridCol w="1814035">
                  <a:extLst>
                    <a:ext uri="{9D8B030D-6E8A-4147-A177-3AD203B41FA5}">
                      <a16:colId xmlns:a16="http://schemas.microsoft.com/office/drawing/2014/main" val="3859447806"/>
                    </a:ext>
                  </a:extLst>
                </a:gridCol>
                <a:gridCol w="1518559">
                  <a:extLst>
                    <a:ext uri="{9D8B030D-6E8A-4147-A177-3AD203B41FA5}">
                      <a16:colId xmlns:a16="http://schemas.microsoft.com/office/drawing/2014/main" val="635237260"/>
                    </a:ext>
                  </a:extLst>
                </a:gridCol>
                <a:gridCol w="1476349">
                  <a:extLst>
                    <a:ext uri="{9D8B030D-6E8A-4147-A177-3AD203B41FA5}">
                      <a16:colId xmlns:a16="http://schemas.microsoft.com/office/drawing/2014/main" val="1921251449"/>
                    </a:ext>
                  </a:extLst>
                </a:gridCol>
                <a:gridCol w="2112599">
                  <a:extLst>
                    <a:ext uri="{9D8B030D-6E8A-4147-A177-3AD203B41FA5}">
                      <a16:colId xmlns:a16="http://schemas.microsoft.com/office/drawing/2014/main" val="1819112473"/>
                    </a:ext>
                  </a:extLst>
                </a:gridCol>
                <a:gridCol w="2112599">
                  <a:extLst>
                    <a:ext uri="{9D8B030D-6E8A-4147-A177-3AD203B41FA5}">
                      <a16:colId xmlns:a16="http://schemas.microsoft.com/office/drawing/2014/main" val="1393944038"/>
                    </a:ext>
                  </a:extLst>
                </a:gridCol>
              </a:tblGrid>
              <a:tr h="748852">
                <a:tc>
                  <a:txBody>
                    <a:bodyPr/>
                    <a:lstStyle/>
                    <a:p>
                      <a:pPr marL="161925" marR="151765" indent="0" algn="ctr" defTabSz="82550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zh-TW" altLang="en-US" sz="1800" b="1" i="0" u="none" strike="noStrike" kern="0" cap="none" spc="0" baseline="0" dirty="0">
                          <a:solidFill>
                            <a:srgbClr val="FFFFFF"/>
                          </a:solidFill>
                          <a:effectLst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Helvetica Neue Light"/>
                        </a:rPr>
                        <a:t>申請類別</a:t>
                      </a:r>
                    </a:p>
                  </a:txBody>
                  <a:tcPr marL="0" marR="0" marT="0" marB="0" anchor="ctr">
                    <a:solidFill>
                      <a:srgbClr val="004D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zh-TW" altLang="zh-TW" sz="1800" b="1" kern="0" dirty="0">
                          <a:solidFill>
                            <a:srgbClr val="FFFFFF"/>
                          </a:solidFill>
                          <a:effectLst/>
                        </a:rPr>
                        <a:t>計畫人員姓名</a:t>
                      </a:r>
                      <a:endParaRPr lang="zh-TW" altLang="zh-TW" sz="1800" b="1" kern="150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004D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sz="1800" b="1" kern="0" dirty="0" err="1">
                          <a:solidFill>
                            <a:srgbClr val="FFFFFF"/>
                          </a:solidFill>
                          <a:effectLst/>
                        </a:rPr>
                        <a:t>平均月薪</a:t>
                      </a:r>
                      <a:r>
                        <a:rPr lang="en-US" sz="1800" b="1" kern="0" dirty="0">
                          <a:solidFill>
                            <a:srgbClr val="FFFFFF"/>
                          </a:solidFill>
                          <a:effectLst/>
                        </a:rPr>
                        <a:t>(A)</a:t>
                      </a:r>
                      <a:endParaRPr lang="zh-TW" sz="1800" b="1" kern="150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004D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sz="1800" b="1" kern="0">
                          <a:solidFill>
                            <a:srgbClr val="FFFFFF"/>
                          </a:solidFill>
                          <a:effectLst/>
                        </a:rPr>
                        <a:t>人月數(B)</a:t>
                      </a:r>
                      <a:endParaRPr lang="zh-TW" sz="1800" b="1" kern="150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004D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sz="1800" b="1" kern="0" dirty="0" err="1">
                          <a:solidFill>
                            <a:srgbClr val="FFFFFF"/>
                          </a:solidFill>
                          <a:effectLst/>
                        </a:rPr>
                        <a:t>金額概算</a:t>
                      </a:r>
                      <a:r>
                        <a:rPr lang="en-US" sz="1800" b="1" kern="0" dirty="0">
                          <a:solidFill>
                            <a:srgbClr val="FFFFFF"/>
                          </a:solidFill>
                          <a:effectLst/>
                        </a:rPr>
                        <a:t>(A*B)</a:t>
                      </a:r>
                      <a:endParaRPr lang="zh-TW" sz="1800" b="1" kern="150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004D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zh-TW" altLang="en-US" sz="1800" b="1" kern="150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執行計畫內容</a:t>
                      </a:r>
                      <a:endParaRPr lang="zh-TW" sz="1800" b="1" kern="150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004D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9711850"/>
                  </a:ext>
                </a:extLst>
              </a:tr>
              <a:tr h="614948">
                <a:tc>
                  <a:txBody>
                    <a:bodyPr/>
                    <a:lstStyle/>
                    <a:p>
                      <a:pPr marL="161925" marR="151765" indent="0" algn="ctr" defTabSz="82550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zh-TW" altLang="en-US" sz="1800" b="1" i="0" u="none" strike="noStrike" kern="0" cap="none" spc="0" baseline="0" dirty="0">
                          <a:solidFill>
                            <a:srgbClr val="FFFFFF"/>
                          </a:solidFill>
                          <a:effectLst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Helvetica Neue Light"/>
                        </a:rPr>
                        <a:t>計畫主持人</a:t>
                      </a:r>
                    </a:p>
                  </a:txBody>
                  <a:tcPr marL="0" marR="0" marT="0" marB="0" anchor="ctr">
                    <a:solidFill>
                      <a:srgbClr val="004D80"/>
                    </a:solidFill>
                  </a:tcPr>
                </a:tc>
                <a:tc>
                  <a:txBody>
                    <a:bodyPr/>
                    <a:lstStyle/>
                    <a:p>
                      <a:pPr fontAlgn="auto"/>
                      <a:r>
                        <a:rPr lang="en-US" sz="1800" b="1" kern="0" dirty="0">
                          <a:effectLst/>
                        </a:rPr>
                        <a:t> </a:t>
                      </a:r>
                      <a:endParaRPr lang="zh-TW" sz="1800" b="1" kern="15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fontAlgn="auto"/>
                      <a:r>
                        <a:rPr lang="en-US" sz="1800" b="1" kern="0">
                          <a:effectLst/>
                        </a:rPr>
                        <a:t> </a:t>
                      </a:r>
                      <a:endParaRPr lang="zh-TW" sz="1800" b="1" kern="15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fontAlgn="auto"/>
                      <a:r>
                        <a:rPr lang="en-US" sz="1800" b="1" kern="0">
                          <a:effectLst/>
                        </a:rPr>
                        <a:t> </a:t>
                      </a:r>
                      <a:endParaRPr lang="zh-TW" sz="1800" b="1" kern="15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fontAlgn="auto"/>
                      <a:r>
                        <a:rPr lang="en-US" sz="1800" b="1" kern="0">
                          <a:effectLst/>
                        </a:rPr>
                        <a:t> </a:t>
                      </a:r>
                      <a:endParaRPr lang="zh-TW" sz="1800" b="1" kern="15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fontAlgn="auto"/>
                      <a:r>
                        <a:rPr lang="en-US" sz="1800" b="1" kern="0" dirty="0">
                          <a:effectLst/>
                        </a:rPr>
                        <a:t> </a:t>
                      </a:r>
                      <a:endParaRPr lang="zh-TW" sz="1800" b="1" kern="15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89184819"/>
                  </a:ext>
                </a:extLst>
              </a:tr>
              <a:tr h="614948">
                <a:tc>
                  <a:txBody>
                    <a:bodyPr/>
                    <a:lstStyle/>
                    <a:p>
                      <a:pPr marL="161925" marR="151765" indent="0" algn="ctr" defTabSz="82550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zh-TW" altLang="en-US" sz="1800" b="1" i="0" u="none" strike="noStrike" kern="0" cap="none" spc="0" baseline="0" dirty="0">
                          <a:solidFill>
                            <a:srgbClr val="FFFFFF"/>
                          </a:solidFill>
                          <a:effectLst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Helvetica Neue Light"/>
                        </a:rPr>
                        <a:t>計畫人員</a:t>
                      </a:r>
                    </a:p>
                  </a:txBody>
                  <a:tcPr marL="0" marR="0" marT="0" marB="0" anchor="ctr">
                    <a:solidFill>
                      <a:srgbClr val="004D80"/>
                    </a:solidFill>
                  </a:tcPr>
                </a:tc>
                <a:tc>
                  <a:txBody>
                    <a:bodyPr/>
                    <a:lstStyle/>
                    <a:p>
                      <a:pPr fontAlgn="auto"/>
                      <a:r>
                        <a:rPr lang="en-US" sz="1800" b="1" kern="0" dirty="0">
                          <a:effectLst/>
                        </a:rPr>
                        <a:t> </a:t>
                      </a:r>
                      <a:endParaRPr lang="zh-TW" sz="1800" b="1" kern="15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fontAlgn="auto"/>
                      <a:r>
                        <a:rPr lang="en-US" sz="1800" b="1" kern="0" dirty="0">
                          <a:effectLst/>
                        </a:rPr>
                        <a:t> </a:t>
                      </a:r>
                      <a:endParaRPr lang="zh-TW" sz="1800" b="1" kern="15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fontAlgn="auto"/>
                      <a:r>
                        <a:rPr lang="en-US" sz="1800" b="1" kern="0" dirty="0">
                          <a:effectLst/>
                        </a:rPr>
                        <a:t> </a:t>
                      </a:r>
                      <a:endParaRPr lang="zh-TW" sz="1800" b="1" kern="15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sz="1800" b="1" kern="0" dirty="0">
                          <a:effectLst/>
                        </a:rPr>
                        <a:t> </a:t>
                      </a:r>
                      <a:endParaRPr lang="zh-TW" sz="1800" b="1" kern="15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sz="1800" b="1" kern="0" dirty="0">
                          <a:effectLst/>
                        </a:rPr>
                        <a:t> </a:t>
                      </a:r>
                      <a:endParaRPr lang="zh-TW" sz="1800" b="1" kern="15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53498958"/>
                  </a:ext>
                </a:extLst>
              </a:tr>
              <a:tr h="614948">
                <a:tc rowSpan="2">
                  <a:txBody>
                    <a:bodyPr/>
                    <a:lstStyle/>
                    <a:p>
                      <a:pPr marL="161925" marR="151765" indent="0" algn="ctr" defTabSz="82550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zh-TW" altLang="en-US" sz="1800" b="1" i="0" u="none" strike="noStrike" kern="0" cap="none" spc="0" baseline="0" dirty="0">
                          <a:solidFill>
                            <a:srgbClr val="FFFFFF"/>
                          </a:solidFill>
                          <a:effectLst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Helvetica Neue Light"/>
                        </a:rPr>
                        <a:t>計畫人員</a:t>
                      </a:r>
                    </a:p>
                  </a:txBody>
                  <a:tcPr marL="0" marR="0" marT="0" marB="0" anchor="ctr">
                    <a:solidFill>
                      <a:srgbClr val="004D80"/>
                    </a:solidFill>
                  </a:tcPr>
                </a:tc>
                <a:tc>
                  <a:txBody>
                    <a:bodyPr/>
                    <a:lstStyle/>
                    <a:p>
                      <a:pPr fontAlgn="auto"/>
                      <a:r>
                        <a:rPr lang="en-US" sz="1800" b="1" kern="0" dirty="0">
                          <a:effectLst/>
                        </a:rPr>
                        <a:t> </a:t>
                      </a:r>
                      <a:endParaRPr lang="zh-TW" sz="1800" b="1" kern="15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fontAlgn="auto"/>
                      <a:r>
                        <a:rPr lang="en-US" sz="1800" b="1" kern="0" dirty="0">
                          <a:effectLst/>
                        </a:rPr>
                        <a:t> </a:t>
                      </a:r>
                      <a:endParaRPr lang="zh-TW" sz="1800" b="1" kern="15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fontAlgn="auto"/>
                      <a:r>
                        <a:rPr lang="en-US" sz="1800" b="1" kern="0" dirty="0">
                          <a:effectLst/>
                        </a:rPr>
                        <a:t> </a:t>
                      </a:r>
                      <a:endParaRPr lang="zh-TW" sz="1800" b="1" kern="15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sz="1800" b="1" kern="0">
                          <a:effectLst/>
                        </a:rPr>
                        <a:t> </a:t>
                      </a:r>
                      <a:endParaRPr lang="zh-TW" sz="1800" b="1" kern="15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sz="1800" b="1" kern="0" dirty="0">
                          <a:effectLst/>
                        </a:rPr>
                        <a:t> </a:t>
                      </a:r>
                      <a:endParaRPr lang="zh-TW" sz="1800" b="1" kern="15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682219660"/>
                  </a:ext>
                </a:extLst>
              </a:tr>
              <a:tr h="614948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auto"/>
                      <a:r>
                        <a:rPr lang="en-US" sz="1800" b="1" kern="0" dirty="0">
                          <a:effectLst/>
                        </a:rPr>
                        <a:t> </a:t>
                      </a:r>
                      <a:endParaRPr lang="zh-TW" sz="1800" b="1" kern="15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fontAlgn="auto"/>
                      <a:r>
                        <a:rPr lang="en-US" sz="1800" b="1" kern="0" dirty="0">
                          <a:effectLst/>
                        </a:rPr>
                        <a:t> </a:t>
                      </a:r>
                      <a:endParaRPr lang="zh-TW" sz="1800" b="1" kern="15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fontAlgn="auto"/>
                      <a:r>
                        <a:rPr lang="en-US" sz="1800" b="1" kern="0" dirty="0">
                          <a:effectLst/>
                        </a:rPr>
                        <a:t> </a:t>
                      </a:r>
                      <a:endParaRPr lang="zh-TW" sz="1800" b="1" kern="15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sz="1800" b="1" kern="0" dirty="0">
                          <a:effectLst/>
                        </a:rPr>
                        <a:t> </a:t>
                      </a:r>
                      <a:endParaRPr lang="zh-TW" sz="1800" b="1" kern="15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sz="1800" b="1" kern="0" dirty="0">
                          <a:effectLst/>
                        </a:rPr>
                        <a:t> </a:t>
                      </a:r>
                      <a:endParaRPr lang="zh-TW" sz="1800" b="1" kern="15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693864464"/>
                  </a:ext>
                </a:extLst>
              </a:tr>
              <a:tr h="614948">
                <a:tc gridSpan="4">
                  <a:txBody>
                    <a:bodyPr/>
                    <a:lstStyle/>
                    <a:p>
                      <a:pPr marL="382905" marR="370840" algn="ctr" fontAlgn="auto"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en-US" sz="1800" b="1" kern="0" dirty="0" err="1">
                          <a:solidFill>
                            <a:srgbClr val="FFFFFF"/>
                          </a:solidFill>
                          <a:effectLst/>
                        </a:rPr>
                        <a:t>合計</a:t>
                      </a:r>
                      <a:endParaRPr lang="zh-TW" sz="1800" b="1" kern="150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004D8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auto">
                        <a:spcBef>
                          <a:spcPts val="150"/>
                        </a:spcBef>
                      </a:pPr>
                      <a:r>
                        <a:rPr lang="en-US" sz="1800" b="1" kern="0" dirty="0">
                          <a:effectLst/>
                        </a:rPr>
                        <a:t> </a:t>
                      </a:r>
                      <a:endParaRPr lang="zh-TW" sz="1800" b="1" kern="15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999190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8156473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41043BC-53B5-4BEA-A697-20589EFE3B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9268" y="272020"/>
            <a:ext cx="3345450" cy="488541"/>
          </a:xfrm>
        </p:spPr>
        <p:txBody>
          <a:bodyPr>
            <a:noAutofit/>
          </a:bodyPr>
          <a:lstStyle/>
          <a:p>
            <a:r>
              <a:rPr lang="zh-TW" altLang="en-US" sz="36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伍</a:t>
            </a:r>
            <a:r>
              <a:rPr kumimoji="0" lang="zh-TW" altLang="zh-TW" sz="36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、經費編列</a:t>
            </a:r>
            <a:endParaRPr lang="zh-TW" altLang="en-US" sz="3600" b="1" dirty="0"/>
          </a:p>
        </p:txBody>
      </p:sp>
      <p:sp>
        <p:nvSpPr>
          <p:cNvPr id="25" name="投影片編號版面配置區 2">
            <a:extLst>
              <a:ext uri="{FF2B5EF4-FFF2-40B4-BE49-F238E27FC236}">
                <a16:creationId xmlns:a16="http://schemas.microsoft.com/office/drawing/2014/main" id="{454B8513-E924-4D03-83BE-BCFB5755B66A}"/>
              </a:ext>
            </a:extLst>
          </p:cNvPr>
          <p:cNvSpPr txBox="1">
            <a:spLocks/>
          </p:cNvSpPr>
          <p:nvPr/>
        </p:nvSpPr>
        <p:spPr>
          <a:xfrm>
            <a:off x="11959565" y="6622038"/>
            <a:ext cx="234038" cy="235962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marR="0" indent="228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457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685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9144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11430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1371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600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828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F4EACC7-37E3-43A5-A5FB-BEB9CE95D266}" type="slidenum">
              <a:rPr kumimoji="0" lang="zh-TW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Helvetica Neue Light"/>
              </a:rPr>
              <a:pPr marL="0" marR="0" lvl="0" indent="0" algn="ctr" defTabSz="8255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TW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Helvetica Neue Light"/>
            </a:endParaRP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859A823-66DF-4537-AF33-D2708F87F4FD}"/>
              </a:ext>
            </a:extLst>
          </p:cNvPr>
          <p:cNvSpPr txBox="1"/>
          <p:nvPr/>
        </p:nvSpPr>
        <p:spPr>
          <a:xfrm>
            <a:off x="323166" y="900496"/>
            <a:ext cx="829553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TW" altLang="en-US" sz="32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二</a:t>
            </a:r>
            <a:r>
              <a:rPr lang="zh-TW" altLang="zh-TW" sz="32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en-US" sz="32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業務費</a:t>
            </a:r>
            <a:r>
              <a:rPr lang="en-US" altLang="zh-TW" sz="32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-1.</a:t>
            </a:r>
            <a:r>
              <a:rPr lang="zh-TW" altLang="en-US" sz="32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國內旅運費</a:t>
            </a:r>
          </a:p>
        </p:txBody>
      </p:sp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id="{2EA38138-86BF-4D8B-A028-07ADEF4EA9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0807016"/>
              </p:ext>
            </p:extLst>
          </p:nvPr>
        </p:nvGraphicFramePr>
        <p:xfrm>
          <a:off x="389268" y="1517204"/>
          <a:ext cx="10978168" cy="331467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501137">
                  <a:extLst>
                    <a:ext uri="{9D8B030D-6E8A-4147-A177-3AD203B41FA5}">
                      <a16:colId xmlns:a16="http://schemas.microsoft.com/office/drawing/2014/main" val="4169314671"/>
                    </a:ext>
                  </a:extLst>
                </a:gridCol>
                <a:gridCol w="2223064">
                  <a:extLst>
                    <a:ext uri="{9D8B030D-6E8A-4147-A177-3AD203B41FA5}">
                      <a16:colId xmlns:a16="http://schemas.microsoft.com/office/drawing/2014/main" val="635237260"/>
                    </a:ext>
                  </a:extLst>
                </a:gridCol>
                <a:gridCol w="2161271">
                  <a:extLst>
                    <a:ext uri="{9D8B030D-6E8A-4147-A177-3AD203B41FA5}">
                      <a16:colId xmlns:a16="http://schemas.microsoft.com/office/drawing/2014/main" val="1921251449"/>
                    </a:ext>
                  </a:extLst>
                </a:gridCol>
                <a:gridCol w="3092696">
                  <a:extLst>
                    <a:ext uri="{9D8B030D-6E8A-4147-A177-3AD203B41FA5}">
                      <a16:colId xmlns:a16="http://schemas.microsoft.com/office/drawing/2014/main" val="1819112473"/>
                    </a:ext>
                  </a:extLst>
                </a:gridCol>
              </a:tblGrid>
              <a:tr h="957014">
                <a:tc>
                  <a:txBody>
                    <a:bodyPr/>
                    <a:lstStyle/>
                    <a:p>
                      <a:pPr marL="161925" marR="151765" indent="0" algn="ctr" defTabSz="82550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zh-TW" altLang="en-US" sz="1800" b="1" i="0" u="none" strike="noStrike" kern="0" cap="none" spc="0" baseline="0" dirty="0">
                          <a:solidFill>
                            <a:srgbClr val="FFFFFF"/>
                          </a:solidFill>
                          <a:effectLst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Helvetica Neue Light"/>
                        </a:rPr>
                        <a:t>申請類別</a:t>
                      </a:r>
                    </a:p>
                  </a:txBody>
                  <a:tcPr marL="0" marR="0" marT="0" marB="0" anchor="ctr">
                    <a:solidFill>
                      <a:srgbClr val="004D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zh-TW" altLang="en-US" sz="1800" b="1" i="0" u="none" strike="noStrike" kern="0" cap="none" spc="0" baseline="0" dirty="0">
                          <a:solidFill>
                            <a:srgbClr val="FFFFFF"/>
                          </a:solidFill>
                          <a:effectLst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單價</a:t>
                      </a:r>
                      <a:r>
                        <a:rPr lang="en-US" sz="1800" b="1" i="0" u="none" strike="noStrike" kern="0" cap="none" spc="0" baseline="0" dirty="0">
                          <a:solidFill>
                            <a:srgbClr val="FFFFFF"/>
                          </a:solidFill>
                          <a:effectLst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(A)</a:t>
                      </a:r>
                      <a:endParaRPr lang="zh-TW" altLang="en-US" sz="1800" b="1" i="0" u="none" strike="noStrike" kern="0" cap="none" spc="0" baseline="0" dirty="0">
                        <a:solidFill>
                          <a:srgbClr val="FFFFFF"/>
                        </a:solidFill>
                        <a:effectLst/>
                        <a:uFillTx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solidFill>
                      <a:srgbClr val="004D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zh-TW" altLang="en-US" sz="1800" b="1" i="0" u="none" strike="noStrike" kern="0" cap="none" spc="0" baseline="0" dirty="0">
                          <a:solidFill>
                            <a:srgbClr val="FFFFFF"/>
                          </a:solidFill>
                          <a:effectLst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次數</a:t>
                      </a:r>
                      <a:r>
                        <a:rPr lang="en-US" sz="1800" b="1" i="0" u="none" strike="noStrike" kern="0" cap="none" spc="0" baseline="0" dirty="0">
                          <a:solidFill>
                            <a:srgbClr val="FFFFFF"/>
                          </a:solidFill>
                          <a:effectLst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(B)</a:t>
                      </a:r>
                      <a:endParaRPr lang="zh-TW" altLang="en-US" sz="1800" b="1" i="0" u="none" strike="noStrike" kern="0" cap="none" spc="0" baseline="0" dirty="0">
                        <a:solidFill>
                          <a:srgbClr val="FFFFFF"/>
                        </a:solidFill>
                        <a:effectLst/>
                        <a:uFillTx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solidFill>
                      <a:srgbClr val="004D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zh-TW" altLang="en-US" sz="1800" b="1" i="0" u="none" strike="noStrike" kern="0" cap="none" spc="0" baseline="0" dirty="0">
                          <a:solidFill>
                            <a:srgbClr val="FFFFFF"/>
                          </a:solidFill>
                          <a:effectLst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小計</a:t>
                      </a:r>
                      <a:r>
                        <a:rPr lang="en-US" sz="1800" b="1" i="0" u="none" strike="noStrike" kern="0" cap="none" spc="0" baseline="0" dirty="0">
                          <a:solidFill>
                            <a:srgbClr val="FFFFFF"/>
                          </a:solidFill>
                          <a:effectLst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(A*B)</a:t>
                      </a:r>
                      <a:endParaRPr lang="zh-TW" altLang="en-US" sz="1800" b="1" i="0" u="none" strike="noStrike" kern="0" cap="none" spc="0" baseline="0" dirty="0">
                        <a:solidFill>
                          <a:srgbClr val="FFFFFF"/>
                        </a:solidFill>
                        <a:effectLst/>
                        <a:uFillTx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solidFill>
                      <a:srgbClr val="004D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9711850"/>
                  </a:ext>
                </a:extLst>
              </a:tr>
              <a:tr h="785888">
                <a:tc>
                  <a:txBody>
                    <a:bodyPr/>
                    <a:lstStyle/>
                    <a:p>
                      <a:pPr marL="161925" marR="151765" indent="0" algn="ctr" defTabSz="82550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zh-TW" altLang="en-US" sz="1800" b="1" i="0" u="none" strike="noStrike" kern="0" cap="none" spc="0" baseline="0" dirty="0">
                          <a:solidFill>
                            <a:srgbClr val="FFFFFF"/>
                          </a:solidFill>
                          <a:effectLst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計畫人員旅費</a:t>
                      </a:r>
                      <a:endParaRPr lang="zh-TW" altLang="en-US" sz="1800" b="1" i="0" u="none" strike="noStrike" kern="0" cap="none" spc="0" baseline="0" dirty="0">
                        <a:solidFill>
                          <a:srgbClr val="FFFFFF"/>
                        </a:solidFill>
                        <a:effectLst/>
                        <a:uFillTx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  <a:sym typeface="Helvetica Neue Light"/>
                      </a:endParaRPr>
                    </a:p>
                  </a:txBody>
                  <a:tcPr marL="0" marR="0" marT="0" marB="0" anchor="ctr">
                    <a:solidFill>
                      <a:srgbClr val="004D80"/>
                    </a:solidFill>
                  </a:tcPr>
                </a:tc>
                <a:tc>
                  <a:txBody>
                    <a:bodyPr/>
                    <a:lstStyle/>
                    <a:p>
                      <a:pPr fontAlgn="auto"/>
                      <a:r>
                        <a:rPr lang="en-US" sz="1800" b="1" kern="0">
                          <a:effectLst/>
                        </a:rPr>
                        <a:t> </a:t>
                      </a:r>
                      <a:endParaRPr lang="zh-TW" sz="1800" b="1" kern="15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fontAlgn="auto"/>
                      <a:r>
                        <a:rPr lang="en-US" sz="1800" b="1" kern="0">
                          <a:effectLst/>
                        </a:rPr>
                        <a:t> </a:t>
                      </a:r>
                      <a:endParaRPr lang="zh-TW" sz="1800" b="1" kern="15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fontAlgn="auto"/>
                      <a:r>
                        <a:rPr lang="en-US" sz="1800" b="1" kern="0" dirty="0">
                          <a:effectLst/>
                        </a:rPr>
                        <a:t> </a:t>
                      </a:r>
                      <a:endParaRPr lang="zh-TW" sz="1800" b="1" kern="15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89184819"/>
                  </a:ext>
                </a:extLst>
              </a:tr>
              <a:tr h="785888">
                <a:tc>
                  <a:txBody>
                    <a:bodyPr/>
                    <a:lstStyle/>
                    <a:p>
                      <a:pPr marL="161925" marR="151765" indent="0" algn="ctr" defTabSz="82550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zh-TW" altLang="en-US" sz="1800" b="1" i="0" u="none" strike="noStrike" kern="0" cap="none" spc="0" baseline="0" dirty="0">
                          <a:solidFill>
                            <a:srgbClr val="FFFFFF"/>
                          </a:solidFill>
                          <a:effectLst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委員及專家旅費</a:t>
                      </a:r>
                      <a:endParaRPr lang="zh-TW" altLang="en-US" sz="1800" b="1" i="0" u="none" strike="noStrike" kern="0" cap="none" spc="0" baseline="0" dirty="0">
                        <a:solidFill>
                          <a:srgbClr val="FFFFFF"/>
                        </a:solidFill>
                        <a:effectLst/>
                        <a:uFillTx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  <a:sym typeface="Helvetica Neue Light"/>
                      </a:endParaRPr>
                    </a:p>
                  </a:txBody>
                  <a:tcPr marL="0" marR="0" marT="0" marB="0" anchor="ctr">
                    <a:solidFill>
                      <a:srgbClr val="004D80"/>
                    </a:solidFill>
                  </a:tcPr>
                </a:tc>
                <a:tc>
                  <a:txBody>
                    <a:bodyPr/>
                    <a:lstStyle/>
                    <a:p>
                      <a:pPr fontAlgn="auto"/>
                      <a:r>
                        <a:rPr lang="en-US" sz="1800" b="1" kern="0" dirty="0">
                          <a:effectLst/>
                        </a:rPr>
                        <a:t> </a:t>
                      </a:r>
                      <a:endParaRPr lang="zh-TW" sz="1800" b="1" kern="15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fontAlgn="auto"/>
                      <a:r>
                        <a:rPr lang="en-US" sz="1800" b="1" kern="0" dirty="0">
                          <a:effectLst/>
                        </a:rPr>
                        <a:t> </a:t>
                      </a:r>
                      <a:endParaRPr lang="zh-TW" sz="1800" b="1" kern="15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sz="1800" b="1" kern="0" dirty="0">
                          <a:effectLst/>
                        </a:rPr>
                        <a:t> </a:t>
                      </a:r>
                      <a:endParaRPr lang="zh-TW" sz="1800" b="1" kern="15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53498958"/>
                  </a:ext>
                </a:extLst>
              </a:tr>
              <a:tr h="785888">
                <a:tc>
                  <a:txBody>
                    <a:bodyPr/>
                    <a:lstStyle/>
                    <a:p>
                      <a:pPr marL="161925" marR="151765" lvl="0" indent="0" algn="ctr" defTabSz="8255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1" i="0" u="none" strike="noStrike" kern="0" cap="none" spc="0" baseline="0" dirty="0" err="1">
                          <a:solidFill>
                            <a:srgbClr val="FFFFFF"/>
                          </a:solidFill>
                          <a:effectLst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合計</a:t>
                      </a:r>
                      <a:endParaRPr lang="zh-TW" altLang="zh-TW" sz="1800" b="1" i="0" u="none" strike="noStrike" kern="0" cap="none" spc="0" baseline="0" dirty="0">
                        <a:solidFill>
                          <a:srgbClr val="FFFFFF"/>
                        </a:solidFill>
                        <a:effectLst/>
                        <a:uFillTx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solidFill>
                      <a:srgbClr val="004D80"/>
                    </a:solidFill>
                  </a:tcPr>
                </a:tc>
                <a:tc gridSpan="3">
                  <a:txBody>
                    <a:bodyPr/>
                    <a:lstStyle/>
                    <a:p>
                      <a:pPr fontAlgn="auto"/>
                      <a:endParaRPr lang="zh-TW" sz="1800" b="1" kern="15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pPr fontAlgn="auto"/>
                      <a:endParaRPr lang="zh-TW" sz="1800" b="1" kern="15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pPr algn="ctr" fontAlgn="auto"/>
                      <a:endParaRPr lang="zh-TW" sz="1800" b="1" kern="15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448085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63388296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41043BC-53B5-4BEA-A697-20589EFE3B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9268" y="272020"/>
            <a:ext cx="3345450" cy="488541"/>
          </a:xfrm>
        </p:spPr>
        <p:txBody>
          <a:bodyPr>
            <a:noAutofit/>
          </a:bodyPr>
          <a:lstStyle/>
          <a:p>
            <a:r>
              <a:rPr lang="zh-TW" altLang="en-US" sz="36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伍</a:t>
            </a:r>
            <a:r>
              <a:rPr kumimoji="0" lang="zh-TW" altLang="zh-TW" sz="36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、經費編列</a:t>
            </a:r>
            <a:endParaRPr lang="zh-TW" altLang="en-US" sz="3600" b="1" dirty="0"/>
          </a:p>
        </p:txBody>
      </p:sp>
      <p:sp>
        <p:nvSpPr>
          <p:cNvPr id="25" name="投影片編號版面配置區 2">
            <a:extLst>
              <a:ext uri="{FF2B5EF4-FFF2-40B4-BE49-F238E27FC236}">
                <a16:creationId xmlns:a16="http://schemas.microsoft.com/office/drawing/2014/main" id="{454B8513-E924-4D03-83BE-BCFB5755B66A}"/>
              </a:ext>
            </a:extLst>
          </p:cNvPr>
          <p:cNvSpPr txBox="1">
            <a:spLocks/>
          </p:cNvSpPr>
          <p:nvPr/>
        </p:nvSpPr>
        <p:spPr>
          <a:xfrm>
            <a:off x="11959565" y="6622038"/>
            <a:ext cx="234038" cy="235962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marR="0" indent="228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457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685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9144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11430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1371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600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828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F4EACC7-37E3-43A5-A5FB-BEB9CE95D266}" type="slidenum">
              <a:rPr kumimoji="0" lang="zh-TW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Helvetica Neue Light"/>
              </a:rPr>
              <a:pPr marL="0" marR="0" lvl="0" indent="0" algn="ctr" defTabSz="8255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TW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Helvetica Neue Light"/>
            </a:endParaRP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859A823-66DF-4537-AF33-D2708F87F4FD}"/>
              </a:ext>
            </a:extLst>
          </p:cNvPr>
          <p:cNvSpPr txBox="1"/>
          <p:nvPr/>
        </p:nvSpPr>
        <p:spPr>
          <a:xfrm>
            <a:off x="323166" y="900496"/>
            <a:ext cx="829553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TW" altLang="en-US" sz="32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二</a:t>
            </a:r>
            <a:r>
              <a:rPr lang="zh-TW" altLang="zh-TW" sz="32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en-US" sz="32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業務費</a:t>
            </a:r>
            <a:r>
              <a:rPr lang="en-US" altLang="zh-TW" sz="32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-2.</a:t>
            </a:r>
            <a:r>
              <a:rPr lang="zh-TW" altLang="en-US" sz="32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Helvetica Neue Light"/>
              </a:rPr>
              <a:t>講師鐘點費及教材費</a:t>
            </a:r>
            <a:endParaRPr lang="zh-TW" altLang="en-US" sz="3200" b="1" kern="1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4AC19877-F3C2-469A-AE4A-0E8D991A30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6633038"/>
              </p:ext>
            </p:extLst>
          </p:nvPr>
        </p:nvGraphicFramePr>
        <p:xfrm>
          <a:off x="389268" y="1485271"/>
          <a:ext cx="11569098" cy="2564917"/>
        </p:xfrm>
        <a:graphic>
          <a:graphicData uri="http://schemas.openxmlformats.org/drawingml/2006/table">
            <a:tbl>
              <a:tblPr/>
              <a:tblGrid>
                <a:gridCol w="2494946">
                  <a:extLst>
                    <a:ext uri="{9D8B030D-6E8A-4147-A177-3AD203B41FA5}">
                      <a16:colId xmlns:a16="http://schemas.microsoft.com/office/drawing/2014/main" val="1313299456"/>
                    </a:ext>
                  </a:extLst>
                </a:gridCol>
                <a:gridCol w="1402031">
                  <a:extLst>
                    <a:ext uri="{9D8B030D-6E8A-4147-A177-3AD203B41FA5}">
                      <a16:colId xmlns:a16="http://schemas.microsoft.com/office/drawing/2014/main" val="1285607901"/>
                    </a:ext>
                  </a:extLst>
                </a:gridCol>
                <a:gridCol w="1887954">
                  <a:extLst>
                    <a:ext uri="{9D8B030D-6E8A-4147-A177-3AD203B41FA5}">
                      <a16:colId xmlns:a16="http://schemas.microsoft.com/office/drawing/2014/main" val="17970774"/>
                    </a:ext>
                  </a:extLst>
                </a:gridCol>
                <a:gridCol w="541589">
                  <a:extLst>
                    <a:ext uri="{9D8B030D-6E8A-4147-A177-3AD203B41FA5}">
                      <a16:colId xmlns:a16="http://schemas.microsoft.com/office/drawing/2014/main" val="2612386639"/>
                    </a:ext>
                  </a:extLst>
                </a:gridCol>
                <a:gridCol w="1154272">
                  <a:extLst>
                    <a:ext uri="{9D8B030D-6E8A-4147-A177-3AD203B41FA5}">
                      <a16:colId xmlns:a16="http://schemas.microsoft.com/office/drawing/2014/main" val="2654883812"/>
                    </a:ext>
                  </a:extLst>
                </a:gridCol>
                <a:gridCol w="1743270">
                  <a:extLst>
                    <a:ext uri="{9D8B030D-6E8A-4147-A177-3AD203B41FA5}">
                      <a16:colId xmlns:a16="http://schemas.microsoft.com/office/drawing/2014/main" val="3534761331"/>
                    </a:ext>
                  </a:extLst>
                </a:gridCol>
                <a:gridCol w="1224949">
                  <a:extLst>
                    <a:ext uri="{9D8B030D-6E8A-4147-A177-3AD203B41FA5}">
                      <a16:colId xmlns:a16="http://schemas.microsoft.com/office/drawing/2014/main" val="636186054"/>
                    </a:ext>
                  </a:extLst>
                </a:gridCol>
                <a:gridCol w="1120087">
                  <a:extLst>
                    <a:ext uri="{9D8B030D-6E8A-4147-A177-3AD203B41FA5}">
                      <a16:colId xmlns:a16="http://schemas.microsoft.com/office/drawing/2014/main" val="2077601710"/>
                    </a:ext>
                  </a:extLst>
                </a:gridCol>
              </a:tblGrid>
              <a:tr h="593341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zh-TW" sz="1800" b="1" kern="0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單元課程名稱</a:t>
                      </a:r>
                      <a:endParaRPr lang="zh-TW" sz="1800" b="1" kern="150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D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zh-TW" sz="1800" b="1" kern="0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講師姓名</a:t>
                      </a:r>
                      <a:endParaRPr lang="zh-TW" sz="1800" b="1" kern="150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D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zh-TW" sz="1800" b="1" kern="0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講師類別</a:t>
                      </a:r>
                      <a:endParaRPr lang="zh-TW" sz="1800" b="1" kern="150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D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zh-TW" altLang="en-US" sz="1800" b="1" kern="150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業師</a:t>
                      </a:r>
                      <a:endParaRPr lang="zh-TW" sz="1800" b="1" kern="150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D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en-US" sz="1800" b="1" kern="0" dirty="0" err="1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預估</a:t>
                      </a:r>
                      <a:endParaRPr lang="zh-TW" sz="1800" b="1" kern="150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zh-TW" sz="1800" b="1" kern="0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時數</a:t>
                      </a:r>
                      <a:r>
                        <a:rPr lang="en-US" sz="1800" b="1" kern="0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(A)</a:t>
                      </a:r>
                      <a:endParaRPr lang="zh-TW" sz="1800" b="1" kern="150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D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zh-TW" sz="1800" b="1" kern="0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預估每小時講師鐘點費</a:t>
                      </a:r>
                      <a:r>
                        <a:rPr lang="en-US" sz="1800" b="1" kern="0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(B)</a:t>
                      </a:r>
                      <a:endParaRPr lang="zh-TW" sz="1800" b="1" kern="150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D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zh-TW" sz="1800" b="1" kern="0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預估</a:t>
                      </a:r>
                      <a:endParaRPr lang="zh-TW" sz="1800" b="1" kern="150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zh-TW" sz="1800" b="1" kern="0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教材費</a:t>
                      </a:r>
                      <a:r>
                        <a:rPr lang="en-US" sz="1800" b="1" kern="0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(C)</a:t>
                      </a:r>
                      <a:endParaRPr lang="zh-TW" sz="1800" b="1" kern="150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D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zh-TW" sz="1800" b="1" kern="0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金額</a:t>
                      </a:r>
                      <a:r>
                        <a:rPr lang="en-US" sz="1800" b="1" kern="0" dirty="0" err="1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概算</a:t>
                      </a:r>
                      <a:endParaRPr lang="zh-TW" sz="1800" b="1" kern="150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en-US" sz="1800" b="1" kern="0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(A*(B+C))</a:t>
                      </a:r>
                      <a:endParaRPr lang="zh-TW" sz="1800" b="1" kern="150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D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4003564"/>
                  </a:ext>
                </a:extLst>
              </a:tr>
              <a:tr h="791122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>
                        <a:lnSpc>
                          <a:spcPct val="100000"/>
                        </a:lnSpc>
                      </a:pPr>
                      <a:r>
                        <a:rPr lang="en-US" sz="1800" kern="0" spc="-25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</a:pPr>
                      <a:r>
                        <a:rPr lang="en-US" sz="1600" kern="0" spc="-25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□</a:t>
                      </a:r>
                      <a:r>
                        <a:rPr lang="zh-TW" sz="1600" kern="0" spc="-25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外聘國內專家學者</a:t>
                      </a:r>
                      <a:endParaRPr lang="zh-TW" sz="16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  <a:p>
                      <a:pPr algn="l" fontAlgn="auto">
                        <a:lnSpc>
                          <a:spcPct val="100000"/>
                        </a:lnSpc>
                      </a:pPr>
                      <a:r>
                        <a:rPr lang="en-US" sz="1600" kern="0" spc="-25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□</a:t>
                      </a:r>
                      <a:r>
                        <a:rPr lang="zh-TW" sz="1600" kern="0" spc="-25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關係</a:t>
                      </a:r>
                      <a:r>
                        <a:rPr lang="zh-TW" altLang="en-US" sz="1600" kern="0" spc="-25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單位</a:t>
                      </a:r>
                      <a:r>
                        <a:rPr lang="zh-TW" sz="1600" kern="0" spc="-25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人員</a:t>
                      </a:r>
                      <a:endParaRPr lang="zh-TW" sz="16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  <a:p>
                      <a:pPr algn="l" fontAlgn="auto">
                        <a:lnSpc>
                          <a:spcPct val="100000"/>
                        </a:lnSpc>
                      </a:pPr>
                      <a:r>
                        <a:rPr lang="en-US" sz="1600" kern="0" spc="-25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□</a:t>
                      </a:r>
                      <a:r>
                        <a:rPr lang="zh-TW" sz="1600" kern="0" spc="-25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內部非計畫人員</a:t>
                      </a:r>
                      <a:endParaRPr lang="zh-TW" sz="16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lnSpc>
                          <a:spcPct val="100000"/>
                        </a:lnSpc>
                      </a:pPr>
                      <a:r>
                        <a:rPr lang="en-US" altLang="zh-TW" sz="1600" kern="0" spc="-25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□</a:t>
                      </a:r>
                      <a:r>
                        <a:rPr lang="zh-TW" altLang="en-US" sz="1600" kern="0" spc="-25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是</a:t>
                      </a:r>
                      <a:endParaRPr lang="en-US" altLang="zh-TW" sz="1600" kern="0" spc="-25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  <a:p>
                      <a:pPr marL="0" algn="l" defTabSz="914400" rtl="0" eaLnBrk="1" fontAlgn="auto" latinLnBrk="0" hangingPunct="1">
                        <a:lnSpc>
                          <a:spcPct val="100000"/>
                        </a:lnSpc>
                      </a:pPr>
                      <a:r>
                        <a:rPr lang="en-US" altLang="zh-TW" sz="1600" kern="0" spc="-25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□</a:t>
                      </a:r>
                      <a:r>
                        <a:rPr lang="zh-TW" altLang="en-US" sz="1600" kern="0" spc="-25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否</a:t>
                      </a:r>
                      <a:endParaRPr lang="zh-TW" altLang="zh-TW" sz="1600" kern="0" spc="-25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en-US" sz="1800" ker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5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en-US" sz="1800" ker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5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3660019"/>
                  </a:ext>
                </a:extLst>
              </a:tr>
              <a:tr h="791122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>
                        <a:lnSpc>
                          <a:spcPct val="100000"/>
                        </a:lnSpc>
                      </a:pPr>
                      <a:r>
                        <a:rPr lang="en-US" sz="1800" kern="0" spc="-25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5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00000"/>
                        </a:lnSpc>
                      </a:pPr>
                      <a:r>
                        <a:rPr lang="en-US" altLang="zh-TW" sz="1600" kern="0" spc="-25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□</a:t>
                      </a:r>
                      <a:r>
                        <a:rPr lang="zh-TW" altLang="zh-TW" sz="1600" kern="0" spc="-25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外聘國內專家學者</a:t>
                      </a:r>
                      <a:endParaRPr lang="zh-TW" altLang="zh-TW" sz="16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  <a:p>
                      <a:pPr algn="l" fontAlgn="auto">
                        <a:lnSpc>
                          <a:spcPct val="100000"/>
                        </a:lnSpc>
                      </a:pPr>
                      <a:r>
                        <a:rPr lang="en-US" altLang="zh-TW" sz="1600" kern="0" spc="-25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□</a:t>
                      </a:r>
                      <a:r>
                        <a:rPr lang="zh-TW" altLang="zh-TW" sz="1600" kern="0" spc="-25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關係</a:t>
                      </a:r>
                      <a:r>
                        <a:rPr lang="zh-TW" altLang="en-US" sz="1600" kern="0" spc="-25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單位</a:t>
                      </a:r>
                      <a:r>
                        <a:rPr lang="zh-TW" altLang="zh-TW" sz="1600" kern="0" spc="-25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人員</a:t>
                      </a:r>
                      <a:endParaRPr lang="zh-TW" altLang="zh-TW" sz="16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  <a:p>
                      <a:pPr algn="l" fontAlgn="auto">
                        <a:lnSpc>
                          <a:spcPct val="100000"/>
                        </a:lnSpc>
                      </a:pPr>
                      <a:r>
                        <a:rPr lang="en-US" altLang="zh-TW" sz="1600" kern="0" spc="-25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□</a:t>
                      </a:r>
                      <a:r>
                        <a:rPr lang="zh-TW" altLang="zh-TW" sz="1600" kern="0" spc="-25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內部非計畫人員</a:t>
                      </a:r>
                      <a:endParaRPr lang="zh-TW" altLang="zh-TW" sz="16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lnSpc>
                          <a:spcPct val="100000"/>
                        </a:lnSpc>
                      </a:pPr>
                      <a:r>
                        <a:rPr lang="en-US" altLang="zh-TW" sz="1600" kern="0" spc="-25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□</a:t>
                      </a:r>
                      <a:r>
                        <a:rPr lang="zh-TW" altLang="en-US" sz="1600" kern="0" spc="-25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是</a:t>
                      </a:r>
                      <a:endParaRPr lang="en-US" altLang="zh-TW" sz="1600" kern="0" spc="-25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  <a:p>
                      <a:pPr marL="0" algn="l" defTabSz="914400" rtl="0" eaLnBrk="1" fontAlgn="auto" latinLnBrk="0" hangingPunct="1">
                        <a:lnSpc>
                          <a:spcPct val="100000"/>
                        </a:lnSpc>
                      </a:pPr>
                      <a:r>
                        <a:rPr lang="en-US" altLang="zh-TW" sz="1600" kern="0" spc="-25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□</a:t>
                      </a:r>
                      <a:r>
                        <a:rPr lang="zh-TW" altLang="en-US" sz="1600" kern="0" spc="-25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否</a:t>
                      </a:r>
                      <a:endParaRPr lang="zh-TW" altLang="zh-TW" sz="1600" kern="0" spc="-25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en-US" sz="1800" ker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5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en-US" sz="1800" ker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5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8708995"/>
                  </a:ext>
                </a:extLst>
              </a:tr>
              <a:tr h="389332">
                <a:tc gridSpan="7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en-US" sz="1800" b="1" kern="0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合  計</a:t>
                      </a:r>
                      <a:endParaRPr lang="zh-TW" sz="1800" kern="150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D8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en-US" sz="1800" b="1" kern="0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0</a:t>
                      </a:r>
                      <a:endParaRPr lang="zh-TW" sz="1800" kern="150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5612277"/>
                  </a:ext>
                </a:extLst>
              </a:tr>
            </a:tbl>
          </a:graphicData>
        </a:graphic>
      </p:graphicFrame>
      <p:sp>
        <p:nvSpPr>
          <p:cNvPr id="9" name="文字方塊 8">
            <a:extLst>
              <a:ext uri="{FF2B5EF4-FFF2-40B4-BE49-F238E27FC236}">
                <a16:creationId xmlns:a16="http://schemas.microsoft.com/office/drawing/2014/main" id="{0CFAAD52-64C4-468C-9CB1-7FCF3CFEE8E9}"/>
              </a:ext>
            </a:extLst>
          </p:cNvPr>
          <p:cNvSpPr txBox="1"/>
          <p:nvPr/>
        </p:nvSpPr>
        <p:spPr>
          <a:xfrm>
            <a:off x="9510321" y="1008218"/>
            <a:ext cx="2526451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r"/>
            <a:r>
              <a:rPr lang="zh-TW" altLang="en-US" dirty="0"/>
              <a:t>金額單位</a:t>
            </a:r>
            <a:r>
              <a:rPr lang="en-US" altLang="zh-TW" dirty="0"/>
              <a:t>:</a:t>
            </a:r>
            <a:r>
              <a:rPr lang="zh-TW" altLang="en-US" dirty="0"/>
              <a:t>新臺幣</a:t>
            </a:r>
            <a:r>
              <a:rPr lang="en-US" altLang="zh-TW" dirty="0"/>
              <a:t>/</a:t>
            </a:r>
            <a:r>
              <a:rPr lang="zh-TW" altLang="en-US" dirty="0"/>
              <a:t>元</a:t>
            </a: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35E85814-49EF-45A5-821F-F33950C4FA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9697303"/>
              </p:ext>
            </p:extLst>
          </p:nvPr>
        </p:nvGraphicFramePr>
        <p:xfrm>
          <a:off x="389268" y="4243712"/>
          <a:ext cx="11569098" cy="1761337"/>
        </p:xfrm>
        <a:graphic>
          <a:graphicData uri="http://schemas.openxmlformats.org/drawingml/2006/table">
            <a:tbl>
              <a:tblPr/>
              <a:tblGrid>
                <a:gridCol w="2617479">
                  <a:extLst>
                    <a:ext uri="{9D8B030D-6E8A-4147-A177-3AD203B41FA5}">
                      <a16:colId xmlns:a16="http://schemas.microsoft.com/office/drawing/2014/main" val="200904472"/>
                    </a:ext>
                  </a:extLst>
                </a:gridCol>
                <a:gridCol w="1470889">
                  <a:extLst>
                    <a:ext uri="{9D8B030D-6E8A-4147-A177-3AD203B41FA5}">
                      <a16:colId xmlns:a16="http://schemas.microsoft.com/office/drawing/2014/main" val="79850269"/>
                    </a:ext>
                  </a:extLst>
                </a:gridCol>
                <a:gridCol w="3191638">
                  <a:extLst>
                    <a:ext uri="{9D8B030D-6E8A-4147-A177-3AD203B41FA5}">
                      <a16:colId xmlns:a16="http://schemas.microsoft.com/office/drawing/2014/main" val="1558256946"/>
                    </a:ext>
                  </a:extLst>
                </a:gridCol>
                <a:gridCol w="1828886">
                  <a:extLst>
                    <a:ext uri="{9D8B030D-6E8A-4147-A177-3AD203B41FA5}">
                      <a16:colId xmlns:a16="http://schemas.microsoft.com/office/drawing/2014/main" val="1111276111"/>
                    </a:ext>
                  </a:extLst>
                </a:gridCol>
                <a:gridCol w="1285109">
                  <a:extLst>
                    <a:ext uri="{9D8B030D-6E8A-4147-A177-3AD203B41FA5}">
                      <a16:colId xmlns:a16="http://schemas.microsoft.com/office/drawing/2014/main" val="871993419"/>
                    </a:ext>
                  </a:extLst>
                </a:gridCol>
                <a:gridCol w="1175097">
                  <a:extLst>
                    <a:ext uri="{9D8B030D-6E8A-4147-A177-3AD203B41FA5}">
                      <a16:colId xmlns:a16="http://schemas.microsoft.com/office/drawing/2014/main" val="1605375765"/>
                    </a:ext>
                  </a:extLst>
                </a:gridCol>
              </a:tblGrid>
              <a:tr h="593341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zh-TW" altLang="en-US" sz="1800" b="1" kern="0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數</a:t>
                      </a:r>
                      <a:r>
                        <a:rPr lang="zh-TW" sz="1800" b="1" kern="0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位學習</a:t>
                      </a:r>
                      <a:endParaRPr lang="zh-TW" sz="1800" b="1" kern="150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zh-TW" sz="1800" b="1" kern="0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業者名稱</a:t>
                      </a:r>
                      <a:endParaRPr lang="zh-TW" sz="1800" b="1" kern="150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D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zh-TW" sz="1800" b="1" kern="0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帳號</a:t>
                      </a:r>
                      <a:endParaRPr lang="zh-TW" sz="1800" b="1" kern="150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D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zh-TW" sz="1800" b="1" kern="0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課程名稱</a:t>
                      </a:r>
                      <a:endParaRPr lang="zh-TW" sz="1800" b="1" kern="150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D80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auto">
                        <a:lnSpc>
                          <a:spcPct val="100000"/>
                        </a:lnSpc>
                      </a:pPr>
                      <a:r>
                        <a:rPr lang="zh-TW" sz="1800" b="1" kern="0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計費方式</a:t>
                      </a:r>
                      <a:r>
                        <a:rPr lang="en-US" sz="1800" b="1" kern="0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TW" sz="1800" b="1" kern="0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例如月</a:t>
                      </a:r>
                      <a:r>
                        <a:rPr lang="en-US" sz="1800" b="1" kern="0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TW" sz="1800" b="1" kern="0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次數</a:t>
                      </a:r>
                      <a:r>
                        <a:rPr lang="en-US" sz="1800" b="1" kern="0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TW" sz="1800" b="1" kern="0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時數</a:t>
                      </a:r>
                      <a:r>
                        <a:rPr lang="en-US" sz="1800" b="1" kern="0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)(A)</a:t>
                      </a:r>
                      <a:endParaRPr lang="zh-TW" sz="1800" b="1" kern="150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D80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auto">
                        <a:lnSpc>
                          <a:spcPct val="100000"/>
                        </a:lnSpc>
                      </a:pPr>
                      <a:r>
                        <a:rPr lang="zh-TW" sz="1800" b="1" kern="0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預估期間</a:t>
                      </a:r>
                      <a:r>
                        <a:rPr lang="en-US" sz="1800" b="1" kern="0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TW" sz="1800" b="1" kern="0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次數</a:t>
                      </a:r>
                      <a:r>
                        <a:rPr lang="en-US" sz="1800" b="1" kern="0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TW" sz="1800" b="1" kern="0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時數</a:t>
                      </a:r>
                      <a:r>
                        <a:rPr lang="en-US" sz="1800" b="1" kern="0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(B)</a:t>
                      </a:r>
                      <a:endParaRPr lang="zh-TW" sz="1800" b="1" kern="150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D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zh-TW" sz="1800" b="1" kern="0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金額概算</a:t>
                      </a:r>
                      <a:endParaRPr lang="zh-TW" sz="1800" b="1" kern="150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en-US" sz="1800" b="1" kern="0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(A*B)</a:t>
                      </a:r>
                      <a:endParaRPr lang="zh-TW" sz="1800" b="1" kern="150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D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2963284"/>
                  </a:ext>
                </a:extLst>
              </a:tr>
              <a:tr h="389332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en-US" sz="1800" kern="0" spc="-25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en-US" sz="1800" kern="0" spc="-25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7958093"/>
                  </a:ext>
                </a:extLst>
              </a:tr>
              <a:tr h="389332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en-US" sz="1800" kern="0" spc="-25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5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en-US" sz="1800" kern="0" spc="-25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5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en-US" sz="1800" ker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5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0864864"/>
                  </a:ext>
                </a:extLst>
              </a:tr>
              <a:tr h="389332">
                <a:tc gridSpan="5"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en-US" sz="1800" b="1" kern="0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合  計</a:t>
                      </a:r>
                      <a:endParaRPr lang="zh-TW" sz="1800" kern="150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D8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en-US" sz="1800" b="1" kern="0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0</a:t>
                      </a:r>
                      <a:endParaRPr lang="zh-TW" sz="1800" kern="150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1253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6726144"/>
      </p:ext>
    </p:ext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41043BC-53B5-4BEA-A697-20589EFE3B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9268" y="272020"/>
            <a:ext cx="3345450" cy="488541"/>
          </a:xfrm>
        </p:spPr>
        <p:txBody>
          <a:bodyPr>
            <a:noAutofit/>
          </a:bodyPr>
          <a:lstStyle/>
          <a:p>
            <a:r>
              <a:rPr lang="zh-TW" altLang="en-US" sz="36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伍</a:t>
            </a:r>
            <a:r>
              <a:rPr kumimoji="0" lang="zh-TW" altLang="zh-TW" sz="36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、經費編列</a:t>
            </a:r>
            <a:endParaRPr lang="zh-TW" altLang="en-US" sz="3600" b="1" dirty="0"/>
          </a:p>
        </p:txBody>
      </p:sp>
      <p:sp>
        <p:nvSpPr>
          <p:cNvPr id="25" name="投影片編號版面配置區 2">
            <a:extLst>
              <a:ext uri="{FF2B5EF4-FFF2-40B4-BE49-F238E27FC236}">
                <a16:creationId xmlns:a16="http://schemas.microsoft.com/office/drawing/2014/main" id="{454B8513-E924-4D03-83BE-BCFB5755B66A}"/>
              </a:ext>
            </a:extLst>
          </p:cNvPr>
          <p:cNvSpPr txBox="1">
            <a:spLocks/>
          </p:cNvSpPr>
          <p:nvPr/>
        </p:nvSpPr>
        <p:spPr>
          <a:xfrm>
            <a:off x="11959565" y="6622038"/>
            <a:ext cx="234038" cy="235962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marR="0" indent="228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457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685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9144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11430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1371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600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828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F4EACC7-37E3-43A5-A5FB-BEB9CE95D266}" type="slidenum">
              <a:rPr kumimoji="0" lang="zh-TW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Helvetica Neue Light"/>
              </a:rPr>
              <a:pPr marL="0" marR="0" lvl="0" indent="0" algn="ctr" defTabSz="8255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TW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Helvetica Neue Light"/>
            </a:endParaRP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859A823-66DF-4537-AF33-D2708F87F4FD}"/>
              </a:ext>
            </a:extLst>
          </p:cNvPr>
          <p:cNvSpPr txBox="1"/>
          <p:nvPr/>
        </p:nvSpPr>
        <p:spPr>
          <a:xfrm>
            <a:off x="323166" y="900496"/>
            <a:ext cx="829553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TW" altLang="en-US" sz="32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二</a:t>
            </a:r>
            <a:r>
              <a:rPr lang="zh-TW" altLang="zh-TW" sz="32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en-US" sz="32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業務費</a:t>
            </a:r>
            <a:r>
              <a:rPr lang="en-US" altLang="zh-TW" sz="32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-3.</a:t>
            </a:r>
            <a:r>
              <a:rPr lang="zh-TW" altLang="en-US" sz="32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委員、顧問費</a:t>
            </a:r>
          </a:p>
        </p:txBody>
      </p:sp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id="{2EA38138-86BF-4D8B-A028-07ADEF4EA9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0595581"/>
              </p:ext>
            </p:extLst>
          </p:nvPr>
        </p:nvGraphicFramePr>
        <p:xfrm>
          <a:off x="389267" y="1517204"/>
          <a:ext cx="11295801" cy="3142083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888887">
                  <a:extLst>
                    <a:ext uri="{9D8B030D-6E8A-4147-A177-3AD203B41FA5}">
                      <a16:colId xmlns:a16="http://schemas.microsoft.com/office/drawing/2014/main" val="203113268"/>
                    </a:ext>
                  </a:extLst>
                </a:gridCol>
                <a:gridCol w="1888887">
                  <a:extLst>
                    <a:ext uri="{9D8B030D-6E8A-4147-A177-3AD203B41FA5}">
                      <a16:colId xmlns:a16="http://schemas.microsoft.com/office/drawing/2014/main" val="3859447806"/>
                    </a:ext>
                  </a:extLst>
                </a:gridCol>
                <a:gridCol w="1581219">
                  <a:extLst>
                    <a:ext uri="{9D8B030D-6E8A-4147-A177-3AD203B41FA5}">
                      <a16:colId xmlns:a16="http://schemas.microsoft.com/office/drawing/2014/main" val="635237260"/>
                    </a:ext>
                  </a:extLst>
                </a:gridCol>
                <a:gridCol w="1537268">
                  <a:extLst>
                    <a:ext uri="{9D8B030D-6E8A-4147-A177-3AD203B41FA5}">
                      <a16:colId xmlns:a16="http://schemas.microsoft.com/office/drawing/2014/main" val="1921251449"/>
                    </a:ext>
                  </a:extLst>
                </a:gridCol>
                <a:gridCol w="2199770">
                  <a:extLst>
                    <a:ext uri="{9D8B030D-6E8A-4147-A177-3AD203B41FA5}">
                      <a16:colId xmlns:a16="http://schemas.microsoft.com/office/drawing/2014/main" val="1819112473"/>
                    </a:ext>
                  </a:extLst>
                </a:gridCol>
                <a:gridCol w="2199770">
                  <a:extLst>
                    <a:ext uri="{9D8B030D-6E8A-4147-A177-3AD203B41FA5}">
                      <a16:colId xmlns:a16="http://schemas.microsoft.com/office/drawing/2014/main" val="1393944038"/>
                    </a:ext>
                  </a:extLst>
                </a:gridCol>
              </a:tblGrid>
              <a:tr h="638811">
                <a:tc>
                  <a:txBody>
                    <a:bodyPr/>
                    <a:lstStyle/>
                    <a:p>
                      <a:pPr algn="ctr" fontAlgn="auto"/>
                      <a:r>
                        <a:rPr lang="zh-TW" altLang="en-US" sz="1800" b="1" i="0" u="none" strike="noStrike" kern="0" cap="none" spc="0" baseline="0" dirty="0">
                          <a:solidFill>
                            <a:srgbClr val="FFFFFF"/>
                          </a:solidFill>
                          <a:effectLst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姓名</a:t>
                      </a:r>
                    </a:p>
                  </a:txBody>
                  <a:tcPr marL="0" marR="0" marT="0" marB="0" anchor="ctr">
                    <a:solidFill>
                      <a:srgbClr val="004D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zh-TW" altLang="en-US" sz="1800" b="1" i="0" u="none" strike="noStrike" kern="0" cap="none" spc="0" baseline="0" dirty="0">
                          <a:solidFill>
                            <a:srgbClr val="FFFFFF"/>
                          </a:solidFill>
                          <a:effectLst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酬勞</a:t>
                      </a:r>
                      <a:r>
                        <a:rPr lang="en-US" sz="1800" b="1" i="0" u="none" strike="noStrike" kern="0" cap="none" spc="0" baseline="0" dirty="0">
                          <a:solidFill>
                            <a:srgbClr val="FFFFFF"/>
                          </a:solidFill>
                          <a:effectLst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(A)</a:t>
                      </a:r>
                      <a:endParaRPr lang="zh-TW" altLang="en-US" sz="1800" b="1" i="0" u="none" strike="noStrike" kern="0" cap="none" spc="0" baseline="0" dirty="0">
                        <a:solidFill>
                          <a:srgbClr val="FFFFFF"/>
                        </a:solidFill>
                        <a:effectLst/>
                        <a:uFillTx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solidFill>
                      <a:srgbClr val="004D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sz="1800" b="1" i="0" u="none" strike="noStrike" kern="0" cap="none" spc="0" baseline="0" dirty="0" err="1">
                          <a:solidFill>
                            <a:srgbClr val="FFFFFF"/>
                          </a:solidFill>
                          <a:effectLst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人數</a:t>
                      </a:r>
                      <a:r>
                        <a:rPr lang="en-US" sz="1800" b="1" i="0" u="none" strike="noStrike" kern="0" cap="none" spc="0" baseline="0" dirty="0">
                          <a:solidFill>
                            <a:srgbClr val="FFFFFF"/>
                          </a:solidFill>
                          <a:effectLst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(B)</a:t>
                      </a:r>
                      <a:endParaRPr lang="zh-TW" altLang="en-US" sz="1800" b="1" i="0" u="none" strike="noStrike" kern="0" cap="none" spc="0" baseline="0" dirty="0">
                        <a:solidFill>
                          <a:srgbClr val="FFFFFF"/>
                        </a:solidFill>
                        <a:effectLst/>
                        <a:uFillTx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solidFill>
                      <a:srgbClr val="004D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sz="1800" b="1" i="0" u="none" strike="noStrike" kern="0" cap="none" spc="0" baseline="0" dirty="0" err="1">
                          <a:solidFill>
                            <a:srgbClr val="FFFFFF"/>
                          </a:solidFill>
                          <a:effectLst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人月數</a:t>
                      </a:r>
                      <a:r>
                        <a:rPr lang="en-US" sz="1800" b="1" i="0" u="none" strike="noStrike" kern="0" cap="none" spc="0" baseline="0" dirty="0">
                          <a:solidFill>
                            <a:srgbClr val="FFFFFF"/>
                          </a:solidFill>
                          <a:effectLst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(C)</a:t>
                      </a:r>
                      <a:endParaRPr lang="zh-TW" altLang="en-US" sz="1800" b="1" i="0" u="none" strike="noStrike" kern="0" cap="none" spc="0" baseline="0" dirty="0">
                        <a:solidFill>
                          <a:srgbClr val="FFFFFF"/>
                        </a:solidFill>
                        <a:effectLst/>
                        <a:uFillTx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solidFill>
                      <a:srgbClr val="004D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sz="1800" b="1" i="0" u="none" strike="noStrike" kern="0" cap="none" spc="0" baseline="0" dirty="0" err="1">
                          <a:solidFill>
                            <a:srgbClr val="FFFFFF"/>
                          </a:solidFill>
                          <a:effectLst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金額概算</a:t>
                      </a:r>
                      <a:r>
                        <a:rPr lang="en-US" sz="1800" b="1" i="0" u="none" strike="noStrike" kern="0" cap="none" spc="0" baseline="0" dirty="0">
                          <a:solidFill>
                            <a:srgbClr val="FFFFFF"/>
                          </a:solidFill>
                          <a:effectLst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(A*B*C)</a:t>
                      </a:r>
                      <a:endParaRPr lang="zh-TW" altLang="en-US" sz="1800" b="1" i="0" u="none" strike="noStrike" kern="0" cap="none" spc="0" baseline="0" dirty="0">
                        <a:solidFill>
                          <a:srgbClr val="FFFFFF"/>
                        </a:solidFill>
                        <a:effectLst/>
                        <a:uFillTx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solidFill>
                      <a:srgbClr val="004D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zh-TW" altLang="en-US" sz="1800" b="1" i="0" u="none" strike="noStrike" kern="0" cap="none" spc="0" baseline="0" dirty="0">
                          <a:solidFill>
                            <a:srgbClr val="FFFFFF"/>
                          </a:solidFill>
                          <a:effectLst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單位與</a:t>
                      </a:r>
                      <a:endParaRPr lang="en-US" altLang="zh-TW" sz="1800" b="1" i="0" u="none" strike="noStrike" kern="0" cap="none" spc="0" baseline="0" dirty="0">
                        <a:solidFill>
                          <a:srgbClr val="FFFFFF"/>
                        </a:solidFill>
                        <a:effectLst/>
                        <a:uFillTx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 algn="ctr" fontAlgn="auto"/>
                      <a:r>
                        <a:rPr lang="zh-TW" altLang="en-US" sz="1800" b="1" i="0" u="none" strike="noStrike" kern="0" cap="none" spc="0" baseline="0" dirty="0">
                          <a:solidFill>
                            <a:srgbClr val="FFFFFF"/>
                          </a:solidFill>
                          <a:effectLst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計畫相關簡歷</a:t>
                      </a:r>
                    </a:p>
                  </a:txBody>
                  <a:tcPr marL="0" marR="0" marT="0" marB="0" anchor="ctr">
                    <a:solidFill>
                      <a:srgbClr val="004D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9711850"/>
                  </a:ext>
                </a:extLst>
              </a:tr>
              <a:tr h="866318">
                <a:tc>
                  <a:txBody>
                    <a:bodyPr/>
                    <a:lstStyle/>
                    <a:p>
                      <a:pPr fontAlgn="auto"/>
                      <a:endParaRPr lang="zh-TW" sz="1800" b="1" kern="15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fontAlgn="auto"/>
                      <a:r>
                        <a:rPr lang="en-US" sz="1800" b="1" kern="0" dirty="0">
                          <a:effectLst/>
                        </a:rPr>
                        <a:t> </a:t>
                      </a:r>
                      <a:endParaRPr lang="zh-TW" sz="1800" b="1" kern="15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fontAlgn="auto"/>
                      <a:r>
                        <a:rPr lang="en-US" sz="1800" b="1" kern="0">
                          <a:effectLst/>
                        </a:rPr>
                        <a:t> </a:t>
                      </a:r>
                      <a:endParaRPr lang="zh-TW" sz="1800" b="1" kern="15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fontAlgn="auto"/>
                      <a:r>
                        <a:rPr lang="en-US" sz="1800" b="1" kern="0" dirty="0">
                          <a:effectLst/>
                        </a:rPr>
                        <a:t> </a:t>
                      </a:r>
                      <a:endParaRPr lang="zh-TW" sz="1800" b="1" kern="15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fontAlgn="auto"/>
                      <a:r>
                        <a:rPr lang="en-US" sz="1800" b="1" kern="0" dirty="0">
                          <a:effectLst/>
                        </a:rPr>
                        <a:t> </a:t>
                      </a:r>
                      <a:endParaRPr lang="zh-TW" sz="1800" b="1" kern="15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fontAlgn="auto"/>
                      <a:r>
                        <a:rPr lang="en-US" sz="1800" b="1" kern="0" dirty="0">
                          <a:effectLst/>
                        </a:rPr>
                        <a:t> </a:t>
                      </a:r>
                      <a:endParaRPr lang="zh-TW" sz="1800" b="1" kern="15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89184819"/>
                  </a:ext>
                </a:extLst>
              </a:tr>
              <a:tr h="818477">
                <a:tc>
                  <a:txBody>
                    <a:bodyPr/>
                    <a:lstStyle/>
                    <a:p>
                      <a:pPr fontAlgn="auto"/>
                      <a:endParaRPr lang="zh-TW" sz="1800" b="1" kern="15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fontAlgn="auto"/>
                      <a:endParaRPr lang="zh-TW" sz="1800" b="1" kern="15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fontAlgn="auto"/>
                      <a:endParaRPr lang="zh-TW" sz="1800" b="1" kern="15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fontAlgn="auto"/>
                      <a:endParaRPr lang="zh-TW" sz="1800" b="1" kern="15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fontAlgn="auto"/>
                      <a:endParaRPr lang="zh-TW" sz="1800" b="1" kern="15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fontAlgn="auto"/>
                      <a:endParaRPr lang="zh-TW" sz="1800" b="1" kern="15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4189585431"/>
                  </a:ext>
                </a:extLst>
              </a:tr>
              <a:tr h="818477">
                <a:tc gridSpan="4">
                  <a:txBody>
                    <a:bodyPr/>
                    <a:lstStyle/>
                    <a:p>
                      <a:pPr marL="161925" marR="151765" lvl="0" indent="0" algn="ctr" defTabSz="8255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1" i="0" u="none" strike="noStrike" kern="0" cap="none" spc="0" baseline="0" dirty="0" err="1">
                          <a:solidFill>
                            <a:srgbClr val="FFFFFF"/>
                          </a:solidFill>
                          <a:effectLst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合計</a:t>
                      </a:r>
                      <a:endParaRPr lang="zh-TW" altLang="zh-TW" sz="1800" b="1" i="0" u="none" strike="noStrike" kern="0" cap="none" spc="0" baseline="0" dirty="0">
                        <a:solidFill>
                          <a:srgbClr val="FFFFFF"/>
                        </a:solidFill>
                        <a:effectLst/>
                        <a:uFillTx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fontAlgn="auto"/>
                      <a:endParaRPr lang="zh-TW" sz="1800" b="1" kern="15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pPr fontAlgn="auto"/>
                      <a:endParaRPr lang="zh-TW" sz="1800" b="1" kern="15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pPr fontAlgn="auto"/>
                      <a:endParaRPr lang="zh-TW" sz="1800" b="1" kern="15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fontAlgn="auto"/>
                      <a:endParaRPr lang="zh-TW" sz="1800" b="1" kern="15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pPr fontAlgn="auto"/>
                      <a:endParaRPr lang="zh-TW" sz="1800" b="1" kern="15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2738037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9859584"/>
      </p:ext>
    </p:ext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41043BC-53B5-4BEA-A697-20589EFE3B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9268" y="272020"/>
            <a:ext cx="3345450" cy="488541"/>
          </a:xfrm>
        </p:spPr>
        <p:txBody>
          <a:bodyPr>
            <a:noAutofit/>
          </a:bodyPr>
          <a:lstStyle/>
          <a:p>
            <a:r>
              <a:rPr lang="zh-TW" altLang="en-US" sz="36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伍</a:t>
            </a:r>
            <a:r>
              <a:rPr kumimoji="0" lang="zh-TW" altLang="zh-TW" sz="36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、經費編列</a:t>
            </a:r>
            <a:endParaRPr lang="zh-TW" altLang="en-US" sz="3600" b="1" dirty="0"/>
          </a:p>
        </p:txBody>
      </p:sp>
      <p:sp>
        <p:nvSpPr>
          <p:cNvPr id="25" name="投影片編號版面配置區 2">
            <a:extLst>
              <a:ext uri="{FF2B5EF4-FFF2-40B4-BE49-F238E27FC236}">
                <a16:creationId xmlns:a16="http://schemas.microsoft.com/office/drawing/2014/main" id="{454B8513-E924-4D03-83BE-BCFB5755B66A}"/>
              </a:ext>
            </a:extLst>
          </p:cNvPr>
          <p:cNvSpPr txBox="1">
            <a:spLocks/>
          </p:cNvSpPr>
          <p:nvPr/>
        </p:nvSpPr>
        <p:spPr>
          <a:xfrm>
            <a:off x="11959565" y="6622038"/>
            <a:ext cx="234038" cy="235962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marR="0" indent="228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457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685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9144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11430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1371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600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828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F4EACC7-37E3-43A5-A5FB-BEB9CE95D266}" type="slidenum">
              <a:rPr kumimoji="0" lang="zh-TW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Helvetica Neue Light"/>
              </a:rPr>
              <a:pPr marL="0" marR="0" lvl="0" indent="0" algn="ctr" defTabSz="8255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TW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Helvetica Neue Light"/>
            </a:endParaRP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859A823-66DF-4537-AF33-D2708F87F4FD}"/>
              </a:ext>
            </a:extLst>
          </p:cNvPr>
          <p:cNvSpPr txBox="1"/>
          <p:nvPr/>
        </p:nvSpPr>
        <p:spPr>
          <a:xfrm>
            <a:off x="323166" y="900496"/>
            <a:ext cx="829553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TW" altLang="en-US" sz="32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二</a:t>
            </a:r>
            <a:r>
              <a:rPr lang="zh-TW" altLang="zh-TW" sz="32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en-US" sz="32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業務費</a:t>
            </a:r>
            <a:r>
              <a:rPr lang="en-US" altLang="zh-TW" sz="32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-4.</a:t>
            </a:r>
            <a:r>
              <a:rPr lang="zh-TW" altLang="en-US" sz="32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租金</a:t>
            </a:r>
          </a:p>
        </p:txBody>
      </p:sp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id="{2EA38138-86BF-4D8B-A028-07ADEF4EA9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7163977"/>
              </p:ext>
            </p:extLst>
          </p:nvPr>
        </p:nvGraphicFramePr>
        <p:xfrm>
          <a:off x="389268" y="1517204"/>
          <a:ext cx="10978168" cy="331467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501137">
                  <a:extLst>
                    <a:ext uri="{9D8B030D-6E8A-4147-A177-3AD203B41FA5}">
                      <a16:colId xmlns:a16="http://schemas.microsoft.com/office/drawing/2014/main" val="4169314671"/>
                    </a:ext>
                  </a:extLst>
                </a:gridCol>
                <a:gridCol w="2223064">
                  <a:extLst>
                    <a:ext uri="{9D8B030D-6E8A-4147-A177-3AD203B41FA5}">
                      <a16:colId xmlns:a16="http://schemas.microsoft.com/office/drawing/2014/main" val="635237260"/>
                    </a:ext>
                  </a:extLst>
                </a:gridCol>
                <a:gridCol w="2161271">
                  <a:extLst>
                    <a:ext uri="{9D8B030D-6E8A-4147-A177-3AD203B41FA5}">
                      <a16:colId xmlns:a16="http://schemas.microsoft.com/office/drawing/2014/main" val="1921251449"/>
                    </a:ext>
                  </a:extLst>
                </a:gridCol>
                <a:gridCol w="3092696">
                  <a:extLst>
                    <a:ext uri="{9D8B030D-6E8A-4147-A177-3AD203B41FA5}">
                      <a16:colId xmlns:a16="http://schemas.microsoft.com/office/drawing/2014/main" val="1819112473"/>
                    </a:ext>
                  </a:extLst>
                </a:gridCol>
              </a:tblGrid>
              <a:tr h="957014">
                <a:tc>
                  <a:txBody>
                    <a:bodyPr/>
                    <a:lstStyle/>
                    <a:p>
                      <a:pPr marL="161925" marR="151765" indent="0" algn="ctr" defTabSz="825500" fontAlgn="auto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zh-TW" altLang="en-US" sz="1800" b="1" i="0" u="none" strike="noStrike" kern="0" cap="none" spc="0" baseline="0" dirty="0">
                          <a:solidFill>
                            <a:srgbClr val="FFFFFF"/>
                          </a:solidFill>
                          <a:effectLst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Helvetica Neue Light"/>
                        </a:rPr>
                        <a:t>申請類別</a:t>
                      </a:r>
                    </a:p>
                  </a:txBody>
                  <a:tcPr marL="0" marR="0" marT="0" marB="0" anchor="ctr">
                    <a:solidFill>
                      <a:srgbClr val="004D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zh-TW" altLang="en-US" sz="1800" b="1" i="0" u="none" strike="noStrike" kern="0" cap="none" spc="0" baseline="0" dirty="0">
                          <a:solidFill>
                            <a:srgbClr val="FFFFFF"/>
                          </a:solidFill>
                          <a:effectLst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單價</a:t>
                      </a:r>
                      <a:r>
                        <a:rPr lang="en-US" sz="1800" b="1" i="0" u="none" strike="noStrike" kern="0" cap="none" spc="0" baseline="0" dirty="0">
                          <a:solidFill>
                            <a:srgbClr val="FFFFFF"/>
                          </a:solidFill>
                          <a:effectLst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(A)</a:t>
                      </a:r>
                      <a:endParaRPr lang="zh-TW" altLang="en-US" sz="1800" b="1" i="0" u="none" strike="noStrike" kern="0" cap="none" spc="0" baseline="0" dirty="0">
                        <a:solidFill>
                          <a:srgbClr val="FFFFFF"/>
                        </a:solidFill>
                        <a:effectLst/>
                        <a:uFillTx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solidFill>
                      <a:srgbClr val="004D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zh-TW" altLang="en-US" sz="1800" b="1" i="0" u="none" strike="noStrike" kern="0" cap="none" spc="0" baseline="0" dirty="0">
                          <a:solidFill>
                            <a:srgbClr val="FFFFFF"/>
                          </a:solidFill>
                          <a:effectLst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次數</a:t>
                      </a:r>
                      <a:r>
                        <a:rPr lang="en-US" sz="1800" b="1" i="0" u="none" strike="noStrike" kern="0" cap="none" spc="0" baseline="0" dirty="0">
                          <a:solidFill>
                            <a:srgbClr val="FFFFFF"/>
                          </a:solidFill>
                          <a:effectLst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(B)</a:t>
                      </a:r>
                      <a:endParaRPr lang="zh-TW" altLang="en-US" sz="1800" b="1" i="0" u="none" strike="noStrike" kern="0" cap="none" spc="0" baseline="0" dirty="0">
                        <a:solidFill>
                          <a:srgbClr val="FFFFFF"/>
                        </a:solidFill>
                        <a:effectLst/>
                        <a:uFillTx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solidFill>
                      <a:srgbClr val="004D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zh-TW" altLang="en-US" sz="1800" b="1" i="0" u="none" strike="noStrike" kern="0" cap="none" spc="0" baseline="0" dirty="0">
                          <a:solidFill>
                            <a:srgbClr val="FFFFFF"/>
                          </a:solidFill>
                          <a:effectLst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小計</a:t>
                      </a:r>
                      <a:r>
                        <a:rPr lang="en-US" sz="1800" b="1" i="0" u="none" strike="noStrike" kern="0" cap="none" spc="0" baseline="0" dirty="0">
                          <a:solidFill>
                            <a:srgbClr val="FFFFFF"/>
                          </a:solidFill>
                          <a:effectLst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(A*B)</a:t>
                      </a:r>
                      <a:endParaRPr lang="zh-TW" altLang="en-US" sz="1800" b="1" i="0" u="none" strike="noStrike" kern="0" cap="none" spc="0" baseline="0" dirty="0">
                        <a:solidFill>
                          <a:srgbClr val="FFFFFF"/>
                        </a:solidFill>
                        <a:effectLst/>
                        <a:uFillTx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solidFill>
                      <a:srgbClr val="004D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9711850"/>
                  </a:ext>
                </a:extLst>
              </a:tr>
              <a:tr h="785888">
                <a:tc>
                  <a:txBody>
                    <a:bodyPr/>
                    <a:lstStyle/>
                    <a:p>
                      <a:pPr marL="0" marR="151765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zh-TW" altLang="en-US" sz="1800" b="1" i="0" u="none" strike="noStrike" kern="0" cap="none" spc="0" baseline="0" dirty="0">
                          <a:solidFill>
                            <a:srgbClr val="FFFFFF"/>
                          </a:solidFill>
                          <a:effectLst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場地租金</a:t>
                      </a:r>
                      <a:endParaRPr lang="zh-TW" altLang="en-US" sz="1800" b="1" i="0" u="none" strike="noStrike" kern="0" cap="none" spc="0" baseline="0" dirty="0">
                        <a:solidFill>
                          <a:srgbClr val="FFFFFF"/>
                        </a:solidFill>
                        <a:effectLst/>
                        <a:uFillTx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  <a:sym typeface="Helvetica Neue Light"/>
                      </a:endParaRPr>
                    </a:p>
                  </a:txBody>
                  <a:tcPr marL="0" marR="0" marT="0" marB="0" anchor="ctr">
                    <a:solidFill>
                      <a:srgbClr val="004D80"/>
                    </a:solidFill>
                  </a:tcPr>
                </a:tc>
                <a:tc>
                  <a:txBody>
                    <a:bodyPr/>
                    <a:lstStyle/>
                    <a:p>
                      <a:pPr fontAlgn="auto"/>
                      <a:r>
                        <a:rPr lang="en-US" sz="1800" b="1" kern="0">
                          <a:effectLst/>
                        </a:rPr>
                        <a:t> </a:t>
                      </a:r>
                      <a:endParaRPr lang="zh-TW" sz="1800" b="1" kern="15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fontAlgn="auto"/>
                      <a:r>
                        <a:rPr lang="en-US" sz="1800" b="1" kern="0">
                          <a:effectLst/>
                        </a:rPr>
                        <a:t> </a:t>
                      </a:r>
                      <a:endParaRPr lang="zh-TW" sz="1800" b="1" kern="15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fontAlgn="auto"/>
                      <a:r>
                        <a:rPr lang="en-US" sz="1800" b="1" kern="0" dirty="0">
                          <a:effectLst/>
                        </a:rPr>
                        <a:t> </a:t>
                      </a:r>
                      <a:endParaRPr lang="zh-TW" sz="1800" b="1" kern="15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89184819"/>
                  </a:ext>
                </a:extLst>
              </a:tr>
              <a:tr h="785888">
                <a:tc>
                  <a:txBody>
                    <a:bodyPr/>
                    <a:lstStyle/>
                    <a:p>
                      <a:pPr marL="0" marR="151765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zh-TW" altLang="en-US" sz="1800" b="1" i="0" u="none" strike="noStrike" kern="0" cap="none" spc="0" baseline="0" dirty="0">
                          <a:solidFill>
                            <a:srgbClr val="FFFFFF"/>
                          </a:solidFill>
                          <a:effectLst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設備租金</a:t>
                      </a:r>
                      <a:endParaRPr lang="zh-TW" altLang="en-US" sz="1800" b="1" i="0" u="none" strike="noStrike" kern="0" cap="none" spc="0" baseline="0" dirty="0">
                        <a:solidFill>
                          <a:srgbClr val="FFFFFF"/>
                        </a:solidFill>
                        <a:effectLst/>
                        <a:uFillTx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  <a:sym typeface="Helvetica Neue Light"/>
                      </a:endParaRPr>
                    </a:p>
                  </a:txBody>
                  <a:tcPr marL="0" marR="0" marT="0" marB="0" anchor="ctr">
                    <a:solidFill>
                      <a:srgbClr val="004D80"/>
                    </a:solidFill>
                  </a:tcPr>
                </a:tc>
                <a:tc>
                  <a:txBody>
                    <a:bodyPr/>
                    <a:lstStyle/>
                    <a:p>
                      <a:pPr fontAlgn="auto"/>
                      <a:r>
                        <a:rPr lang="en-US" sz="1800" b="1" kern="0" dirty="0">
                          <a:effectLst/>
                        </a:rPr>
                        <a:t> </a:t>
                      </a:r>
                      <a:endParaRPr lang="zh-TW" sz="1800" b="1" kern="15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fontAlgn="auto"/>
                      <a:r>
                        <a:rPr lang="en-US" sz="1800" b="1" kern="0" dirty="0">
                          <a:effectLst/>
                        </a:rPr>
                        <a:t> </a:t>
                      </a:r>
                      <a:endParaRPr lang="zh-TW" sz="1800" b="1" kern="15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sz="1800" b="1" kern="0" dirty="0">
                          <a:effectLst/>
                        </a:rPr>
                        <a:t> </a:t>
                      </a:r>
                      <a:endParaRPr lang="zh-TW" sz="1800" b="1" kern="15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53498958"/>
                  </a:ext>
                </a:extLst>
              </a:tr>
              <a:tr h="785888">
                <a:tc>
                  <a:txBody>
                    <a:bodyPr/>
                    <a:lstStyle/>
                    <a:p>
                      <a:pPr marL="161925" marR="151765" lvl="0" indent="0" algn="ctr" defTabSz="8255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1" i="0" u="none" strike="noStrike" kern="0" cap="none" spc="0" baseline="0" dirty="0" err="1">
                          <a:solidFill>
                            <a:srgbClr val="FFFFFF"/>
                          </a:solidFill>
                          <a:effectLst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合計</a:t>
                      </a:r>
                      <a:endParaRPr lang="zh-TW" altLang="zh-TW" sz="1800" b="1" i="0" u="none" strike="noStrike" kern="0" cap="none" spc="0" baseline="0" dirty="0">
                        <a:solidFill>
                          <a:srgbClr val="FFFFFF"/>
                        </a:solidFill>
                        <a:effectLst/>
                        <a:uFillTx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solidFill>
                      <a:srgbClr val="004D80"/>
                    </a:solidFill>
                  </a:tcPr>
                </a:tc>
                <a:tc gridSpan="3">
                  <a:txBody>
                    <a:bodyPr/>
                    <a:lstStyle/>
                    <a:p>
                      <a:pPr fontAlgn="auto"/>
                      <a:endParaRPr lang="zh-TW" sz="1800" b="1" kern="15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pPr fontAlgn="auto"/>
                      <a:endParaRPr lang="zh-TW" sz="1800" b="1" kern="15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pPr algn="ctr" fontAlgn="auto"/>
                      <a:endParaRPr lang="zh-TW" sz="1800" b="1" kern="15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448085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379805"/>
      </p:ext>
    </p:extLst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41043BC-53B5-4BEA-A697-20589EFE3B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9268" y="272020"/>
            <a:ext cx="3345450" cy="488541"/>
          </a:xfrm>
        </p:spPr>
        <p:txBody>
          <a:bodyPr>
            <a:noAutofit/>
          </a:bodyPr>
          <a:lstStyle/>
          <a:p>
            <a:r>
              <a:rPr lang="zh-TW" altLang="en-US" sz="36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伍</a:t>
            </a:r>
            <a:r>
              <a:rPr kumimoji="0" lang="zh-TW" altLang="zh-TW" sz="36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、經費編列</a:t>
            </a:r>
            <a:endParaRPr lang="zh-TW" altLang="en-US" sz="3600" b="1" dirty="0"/>
          </a:p>
        </p:txBody>
      </p:sp>
      <p:sp>
        <p:nvSpPr>
          <p:cNvPr id="25" name="投影片編號版面配置區 2">
            <a:extLst>
              <a:ext uri="{FF2B5EF4-FFF2-40B4-BE49-F238E27FC236}">
                <a16:creationId xmlns:a16="http://schemas.microsoft.com/office/drawing/2014/main" id="{454B8513-E924-4D03-83BE-BCFB5755B66A}"/>
              </a:ext>
            </a:extLst>
          </p:cNvPr>
          <p:cNvSpPr txBox="1">
            <a:spLocks/>
          </p:cNvSpPr>
          <p:nvPr/>
        </p:nvSpPr>
        <p:spPr>
          <a:xfrm>
            <a:off x="11959565" y="6622038"/>
            <a:ext cx="234038" cy="235962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marR="0" indent="228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457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685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9144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11430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1371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600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828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F4EACC7-37E3-43A5-A5FB-BEB9CE95D266}" type="slidenum">
              <a:rPr kumimoji="0" lang="zh-TW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Helvetica Neue Light"/>
              </a:rPr>
              <a:pPr marL="0" marR="0" lvl="0" indent="0" algn="ctr" defTabSz="8255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TW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Helvetica Neue Light"/>
            </a:endParaRP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859A823-66DF-4537-AF33-D2708F87F4FD}"/>
              </a:ext>
            </a:extLst>
          </p:cNvPr>
          <p:cNvSpPr txBox="1"/>
          <p:nvPr/>
        </p:nvSpPr>
        <p:spPr>
          <a:xfrm>
            <a:off x="323166" y="900496"/>
            <a:ext cx="829553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TW" altLang="en-US" sz="32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二</a:t>
            </a:r>
            <a:r>
              <a:rPr lang="zh-TW" altLang="zh-TW" sz="32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en-US" sz="32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業務費</a:t>
            </a:r>
            <a:r>
              <a:rPr lang="en-US" altLang="zh-TW" sz="32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-6.</a:t>
            </a:r>
            <a:r>
              <a:rPr lang="zh-TW" altLang="en-US" sz="32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資料蒐集費</a:t>
            </a:r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D6083DB5-F0E3-4D7B-AD40-B2C5C7E4BF67}"/>
              </a:ext>
            </a:extLst>
          </p:cNvPr>
          <p:cNvGraphicFramePr>
            <a:graphicFrameLocks noGrp="1"/>
          </p:cNvGraphicFramePr>
          <p:nvPr/>
        </p:nvGraphicFramePr>
        <p:xfrm>
          <a:off x="404769" y="1625205"/>
          <a:ext cx="11554796" cy="3033074"/>
        </p:xfrm>
        <a:graphic>
          <a:graphicData uri="http://schemas.openxmlformats.org/drawingml/2006/table">
            <a:tbl>
              <a:tblPr/>
              <a:tblGrid>
                <a:gridCol w="4951896">
                  <a:extLst>
                    <a:ext uri="{9D8B030D-6E8A-4147-A177-3AD203B41FA5}">
                      <a16:colId xmlns:a16="http://schemas.microsoft.com/office/drawing/2014/main" val="2304471702"/>
                    </a:ext>
                  </a:extLst>
                </a:gridCol>
                <a:gridCol w="783697">
                  <a:extLst>
                    <a:ext uri="{9D8B030D-6E8A-4147-A177-3AD203B41FA5}">
                      <a16:colId xmlns:a16="http://schemas.microsoft.com/office/drawing/2014/main" val="496480689"/>
                    </a:ext>
                  </a:extLst>
                </a:gridCol>
                <a:gridCol w="2022228">
                  <a:extLst>
                    <a:ext uri="{9D8B030D-6E8A-4147-A177-3AD203B41FA5}">
                      <a16:colId xmlns:a16="http://schemas.microsoft.com/office/drawing/2014/main" val="835185901"/>
                    </a:ext>
                  </a:extLst>
                </a:gridCol>
                <a:gridCol w="2054558">
                  <a:extLst>
                    <a:ext uri="{9D8B030D-6E8A-4147-A177-3AD203B41FA5}">
                      <a16:colId xmlns:a16="http://schemas.microsoft.com/office/drawing/2014/main" val="4291345977"/>
                    </a:ext>
                  </a:extLst>
                </a:gridCol>
                <a:gridCol w="1742417">
                  <a:extLst>
                    <a:ext uri="{9D8B030D-6E8A-4147-A177-3AD203B41FA5}">
                      <a16:colId xmlns:a16="http://schemas.microsoft.com/office/drawing/2014/main" val="333140907"/>
                    </a:ext>
                  </a:extLst>
                </a:gridCol>
              </a:tblGrid>
              <a:tr h="527491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en-US" sz="1800" b="1" kern="0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項	目</a:t>
                      </a:r>
                      <a:endParaRPr lang="zh-TW" sz="1800" b="1" kern="150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D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en-US" sz="1800" b="1" kern="0" dirty="0" err="1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單位</a:t>
                      </a:r>
                      <a:endParaRPr lang="zh-TW" sz="1800" b="1" kern="150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D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en-US" sz="1800" b="1" kern="0" dirty="0" err="1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預估需求數量</a:t>
                      </a:r>
                      <a:r>
                        <a:rPr lang="en-US" sz="1800" b="1" kern="0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(A)</a:t>
                      </a:r>
                      <a:endParaRPr lang="zh-TW" sz="1800" b="1" kern="150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D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en-US" sz="1800" b="1" kern="0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預估單價(B)</a:t>
                      </a:r>
                      <a:endParaRPr lang="zh-TW" sz="1800" b="1" kern="150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D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zh-TW" sz="1800" b="1" kern="0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金額概算</a:t>
                      </a:r>
                      <a:r>
                        <a:rPr lang="en-US" sz="1800" b="1" kern="0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(A*B)</a:t>
                      </a:r>
                      <a:endParaRPr lang="zh-TW" sz="1800" b="1" kern="150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D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7261324"/>
                  </a:ext>
                </a:extLst>
              </a:tr>
              <a:tr h="659364"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r>
                        <a:rPr lang="en-US" sz="1800" ker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5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5887165"/>
                  </a:ext>
                </a:extLst>
              </a:tr>
              <a:tr h="659364"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r>
                        <a:rPr lang="en-US" sz="1800" ker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5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r>
                        <a:rPr lang="en-US" sz="1800" ker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5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3401948"/>
                  </a:ext>
                </a:extLst>
              </a:tr>
              <a:tr h="659364"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r>
                        <a:rPr lang="en-US" sz="1800" ker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5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r>
                        <a:rPr lang="en-US" sz="1800" ker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5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1722899"/>
                  </a:ext>
                </a:extLst>
              </a:tr>
              <a:tr h="527491">
                <a:tc gridSpan="4">
                  <a:txBody>
                    <a:bodyPr/>
                    <a:lstStyle/>
                    <a:p>
                      <a:pPr algn="ctr" fontAlgn="auto"/>
                      <a:r>
                        <a:rPr lang="en-US" sz="1800" b="1" kern="0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合  計</a:t>
                      </a:r>
                      <a:endParaRPr lang="zh-TW" sz="1800" kern="150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D8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r>
                        <a:rPr lang="en-US" sz="1800" b="1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72837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22977030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>
            <a:extLst>
              <a:ext uri="{FF2B5EF4-FFF2-40B4-BE49-F238E27FC236}">
                <a16:creationId xmlns:a16="http://schemas.microsoft.com/office/drawing/2014/main" id="{78F54B3C-2CFF-4A40-A737-B79DEBEA8E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71244" y="2083143"/>
            <a:ext cx="92398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45720" tIns="22860" rIns="45720" bIns="22860" numCol="1" anchor="ctr" anchorCtr="0" compatLnSpc="1">
            <a:prstTxWarp prst="textNoShape">
              <a:avLst/>
            </a:prstTxWarp>
            <a:spAutoFit/>
          </a:bodyPr>
          <a:lstStyle/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</a:pPr>
            <a:br>
              <a:rPr lang="zh-TW" altLang="zh-TW" sz="900">
                <a:latin typeface="Arial" panose="020B0604020202020204" pitchFamily="34" charset="0"/>
              </a:rPr>
            </a:br>
            <a:endParaRPr lang="zh-TW" altLang="zh-TW" sz="900">
              <a:latin typeface="Arial" panose="020B0604020202020204" pitchFamily="34" charset="0"/>
            </a:endParaRPr>
          </a:p>
        </p:txBody>
      </p:sp>
      <p:sp>
        <p:nvSpPr>
          <p:cNvPr id="8" name="投影片編號版面配置區 7">
            <a:extLst>
              <a:ext uri="{FF2B5EF4-FFF2-40B4-BE49-F238E27FC236}">
                <a16:creationId xmlns:a16="http://schemas.microsoft.com/office/drawing/2014/main" id="{56DED01D-0785-49B1-8974-274F92683F2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23875848" y="13228573"/>
            <a:ext cx="508152" cy="471924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微軟正黑體" panose="020B0604030504040204" pitchFamily="34" charset="-120"/>
                <a:sym typeface="Helvetica Neue Light"/>
              </a:defRPr>
            </a:lvl1pPr>
            <a:lvl2pPr marL="0" marR="0" indent="228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457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685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9144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11430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1371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600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828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fld id="{86CB4B4D-7CA3-9044-876B-883B54F8677D}" type="slidenum">
              <a:rPr lang="en-US" altLang="zh-TW" smtClean="0"/>
              <a:pPr/>
              <a:t>2</a:t>
            </a:fld>
            <a:endParaRPr lang="en-US" altLang="zh-TW"/>
          </a:p>
        </p:txBody>
      </p:sp>
      <p:sp>
        <p:nvSpPr>
          <p:cNvPr id="6" name="標題 5">
            <a:extLst>
              <a:ext uri="{FF2B5EF4-FFF2-40B4-BE49-F238E27FC236}">
                <a16:creationId xmlns:a16="http://schemas.microsoft.com/office/drawing/2014/main" id="{405EF813-3DCE-4CD2-8E0E-0B309708A8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166" y="194904"/>
            <a:ext cx="2870607" cy="454454"/>
          </a:xfrm>
        </p:spPr>
        <p:txBody>
          <a:bodyPr>
            <a:normAutofit fontScale="90000"/>
          </a:bodyPr>
          <a:lstStyle/>
          <a:p>
            <a:r>
              <a:rPr lang="zh-TW" altLang="en-US" sz="36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撰寫格式說明</a:t>
            </a:r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id="{AD904013-E369-4506-B536-F227789B44DA}"/>
              </a:ext>
            </a:extLst>
          </p:cNvPr>
          <p:cNvSpPr txBox="1"/>
          <p:nvPr/>
        </p:nvSpPr>
        <p:spPr>
          <a:xfrm>
            <a:off x="499696" y="1371603"/>
            <a:ext cx="11254154" cy="424179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t">
            <a:noAutofit/>
          </a:bodyPr>
          <a:lstStyle/>
          <a:p>
            <a:pPr defTabSz="412750" hangingPunct="0">
              <a:lnSpc>
                <a:spcPct val="150000"/>
              </a:lnSpc>
            </a:pPr>
            <a:r>
              <a:rPr lang="en-US" altLang="zh-TW" sz="27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Helvetica Neue"/>
              </a:rPr>
              <a:t>1</a:t>
            </a:r>
            <a:r>
              <a:rPr lang="zh-TW" altLang="en-US" sz="27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Helvetica Neue"/>
              </a:rPr>
              <a:t>、字體：請使用微軟正黑體</a:t>
            </a:r>
          </a:p>
          <a:p>
            <a:pPr algn="l">
              <a:lnSpc>
                <a:spcPct val="150000"/>
              </a:lnSpc>
            </a:pPr>
            <a:r>
              <a:rPr lang="en-US" altLang="zh-TW" sz="27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Helvetica Neue"/>
              </a:rPr>
              <a:t>2</a:t>
            </a:r>
            <a:r>
              <a:rPr lang="zh-TW" altLang="en-US" sz="27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Helvetica Neue"/>
              </a:rPr>
              <a:t>、</a:t>
            </a:r>
            <a:r>
              <a:rPr lang="zh-TW" altLang="en-US" sz="27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完稿請刪除</a:t>
            </a:r>
            <a:r>
              <a:rPr lang="zh-TW" altLang="en-US" sz="27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Helvetica Neue"/>
              </a:rPr>
              <a:t>填寫說明文字</a:t>
            </a:r>
            <a:r>
              <a:rPr lang="en-US" altLang="zh-TW" sz="27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Helvetica Neue"/>
              </a:rPr>
              <a:t>(</a:t>
            </a:r>
            <a:r>
              <a:rPr lang="zh-TW" altLang="en-US" sz="27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黃底灰字</a:t>
            </a:r>
            <a:r>
              <a:rPr lang="en-US" altLang="zh-TW" sz="27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en-US" altLang="zh-TW" sz="2700" b="1" dirty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sym typeface="Helvetica Neue"/>
            </a:endParaRPr>
          </a:p>
          <a:p>
            <a:pPr algn="l">
              <a:lnSpc>
                <a:spcPct val="150000"/>
              </a:lnSpc>
            </a:pPr>
            <a:r>
              <a:rPr lang="en-US" altLang="zh-TW" sz="27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3</a:t>
            </a:r>
            <a:r>
              <a:rPr lang="zh-TW" altLang="en-US" sz="27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Helvetica Neue"/>
              </a:rPr>
              <a:t>、內容編碼順序請依</a:t>
            </a:r>
            <a:r>
              <a:rPr lang="zh-TW" altLang="en-US" sz="27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：壹、一、（一）</a:t>
            </a:r>
            <a:r>
              <a:rPr lang="en-US" altLang="zh-TW" sz="27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1. (1) A</a:t>
            </a:r>
            <a:r>
              <a:rPr lang="zh-TW" altLang="en-US" sz="27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、（</a:t>
            </a:r>
            <a:r>
              <a:rPr lang="en-US" altLang="zh-TW" sz="27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A</a:t>
            </a:r>
            <a:r>
              <a:rPr lang="zh-TW" altLang="en-US" sz="27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）</a:t>
            </a:r>
            <a:r>
              <a:rPr lang="en-US" altLang="zh-TW" sz="27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a. (a)</a:t>
            </a:r>
          </a:p>
          <a:p>
            <a:pPr algn="l">
              <a:lnSpc>
                <a:spcPct val="150000"/>
              </a:lnSpc>
            </a:pPr>
            <a:r>
              <a:rPr lang="en-US" altLang="zh-TW" sz="27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4</a:t>
            </a:r>
            <a:r>
              <a:rPr lang="zh-TW" altLang="en-US" sz="27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、完稿後此頁請刪除</a:t>
            </a:r>
            <a:endParaRPr lang="en-US" altLang="zh-TW" sz="27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" name="投影片編號版面配置區 2">
            <a:extLst>
              <a:ext uri="{FF2B5EF4-FFF2-40B4-BE49-F238E27FC236}">
                <a16:creationId xmlns:a16="http://schemas.microsoft.com/office/drawing/2014/main" id="{5023FC89-2A45-49B4-A09A-0B76C923BD2C}"/>
              </a:ext>
            </a:extLst>
          </p:cNvPr>
          <p:cNvSpPr txBox="1">
            <a:spLocks/>
          </p:cNvSpPr>
          <p:nvPr/>
        </p:nvSpPr>
        <p:spPr>
          <a:xfrm>
            <a:off x="12005250" y="6622038"/>
            <a:ext cx="142668" cy="235962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marR="0" indent="228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457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685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9144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11430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1371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600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828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fld id="{8F4EACC7-37E3-43A5-A5FB-BEB9CE95D266}" type="slidenum">
              <a:rPr lang="zh-TW" altLang="en-US" sz="1200" b="1">
                <a:latin typeface="微軟正黑體" panose="020B0604030504040204" pitchFamily="34" charset="-120"/>
                <a:ea typeface="微軟正黑體" panose="020B0604030504040204" pitchFamily="34" charset="-120"/>
              </a:rPr>
              <a:pPr/>
              <a:t>2</a:t>
            </a:fld>
            <a:endParaRPr lang="zh-TW" altLang="en-US" sz="1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705392088"/>
      </p:ext>
    </p:extLst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41043BC-53B5-4BEA-A697-20589EFE3B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9268" y="272020"/>
            <a:ext cx="3345450" cy="488541"/>
          </a:xfrm>
        </p:spPr>
        <p:txBody>
          <a:bodyPr>
            <a:noAutofit/>
          </a:bodyPr>
          <a:lstStyle/>
          <a:p>
            <a:r>
              <a:rPr lang="zh-TW" altLang="en-US" sz="36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伍</a:t>
            </a:r>
            <a:r>
              <a:rPr kumimoji="0" lang="zh-TW" altLang="zh-TW" sz="36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、經費編列</a:t>
            </a:r>
            <a:endParaRPr lang="zh-TW" altLang="en-US" sz="3600" b="1" dirty="0"/>
          </a:p>
        </p:txBody>
      </p:sp>
      <p:sp>
        <p:nvSpPr>
          <p:cNvPr id="25" name="投影片編號版面配置區 2">
            <a:extLst>
              <a:ext uri="{FF2B5EF4-FFF2-40B4-BE49-F238E27FC236}">
                <a16:creationId xmlns:a16="http://schemas.microsoft.com/office/drawing/2014/main" id="{454B8513-E924-4D03-83BE-BCFB5755B66A}"/>
              </a:ext>
            </a:extLst>
          </p:cNvPr>
          <p:cNvSpPr txBox="1">
            <a:spLocks/>
          </p:cNvSpPr>
          <p:nvPr/>
        </p:nvSpPr>
        <p:spPr>
          <a:xfrm>
            <a:off x="11959565" y="6622038"/>
            <a:ext cx="234038" cy="235962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marR="0" indent="228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457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685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9144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11430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1371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600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828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F4EACC7-37E3-43A5-A5FB-BEB9CE95D266}" type="slidenum">
              <a:rPr kumimoji="0" lang="zh-TW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Helvetica Neue Light"/>
              </a:rPr>
              <a:pPr marL="0" marR="0" lvl="0" indent="0" algn="ctr" defTabSz="8255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TW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Helvetica Neue Light"/>
            </a:endParaRP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859A823-66DF-4537-AF33-D2708F87F4FD}"/>
              </a:ext>
            </a:extLst>
          </p:cNvPr>
          <p:cNvSpPr txBox="1"/>
          <p:nvPr/>
        </p:nvSpPr>
        <p:spPr>
          <a:xfrm>
            <a:off x="323166" y="900496"/>
            <a:ext cx="829553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TW" altLang="en-US" sz="32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二</a:t>
            </a:r>
            <a:r>
              <a:rPr lang="zh-TW" altLang="zh-TW" sz="32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en-US" sz="32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業務費</a:t>
            </a:r>
            <a:r>
              <a:rPr lang="en-US" altLang="zh-TW" sz="32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-7.</a:t>
            </a:r>
            <a:r>
              <a:rPr lang="zh-TW" altLang="en-US" sz="32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專業服務費</a:t>
            </a:r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A59C58A4-A69F-430C-BFC7-6B9D36BD0D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6124256"/>
              </p:ext>
            </p:extLst>
          </p:nvPr>
        </p:nvGraphicFramePr>
        <p:xfrm>
          <a:off x="383129" y="1863525"/>
          <a:ext cx="11554797" cy="2187773"/>
        </p:xfrm>
        <a:graphic>
          <a:graphicData uri="http://schemas.openxmlformats.org/drawingml/2006/table">
            <a:tbl>
              <a:tblPr/>
              <a:tblGrid>
                <a:gridCol w="6022812">
                  <a:extLst>
                    <a:ext uri="{9D8B030D-6E8A-4147-A177-3AD203B41FA5}">
                      <a16:colId xmlns:a16="http://schemas.microsoft.com/office/drawing/2014/main" val="2304471702"/>
                    </a:ext>
                  </a:extLst>
                </a:gridCol>
                <a:gridCol w="1242852">
                  <a:extLst>
                    <a:ext uri="{9D8B030D-6E8A-4147-A177-3AD203B41FA5}">
                      <a16:colId xmlns:a16="http://schemas.microsoft.com/office/drawing/2014/main" val="496480689"/>
                    </a:ext>
                  </a:extLst>
                </a:gridCol>
                <a:gridCol w="2169894">
                  <a:extLst>
                    <a:ext uri="{9D8B030D-6E8A-4147-A177-3AD203B41FA5}">
                      <a16:colId xmlns:a16="http://schemas.microsoft.com/office/drawing/2014/main" val="835185901"/>
                    </a:ext>
                  </a:extLst>
                </a:gridCol>
                <a:gridCol w="2119239">
                  <a:extLst>
                    <a:ext uri="{9D8B030D-6E8A-4147-A177-3AD203B41FA5}">
                      <a16:colId xmlns:a16="http://schemas.microsoft.com/office/drawing/2014/main" val="333140907"/>
                    </a:ext>
                  </a:extLst>
                </a:gridCol>
              </a:tblGrid>
              <a:tr h="380482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en-US" sz="1800" b="1" kern="0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項	目</a:t>
                      </a:r>
                      <a:endParaRPr lang="zh-TW" sz="1800" b="1" kern="150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D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en-US" sz="1800" b="1" kern="0" dirty="0" err="1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單位</a:t>
                      </a:r>
                      <a:endParaRPr lang="zh-TW" sz="1800" b="1" kern="150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D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en-US" sz="1800" b="1" kern="0" dirty="0" err="1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預估需求數量</a:t>
                      </a:r>
                      <a:endParaRPr lang="zh-TW" sz="1800" b="1" kern="150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D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zh-TW" sz="1800" b="1" kern="0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金額概算</a:t>
                      </a:r>
                      <a:endParaRPr lang="zh-TW" sz="1800" b="1" kern="150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D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7261324"/>
                  </a:ext>
                </a:extLst>
              </a:tr>
              <a:tr h="475603"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5887165"/>
                  </a:ext>
                </a:extLst>
              </a:tr>
              <a:tr h="475603"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r>
                        <a:rPr lang="en-US" sz="1800" ker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5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3401948"/>
                  </a:ext>
                </a:extLst>
              </a:tr>
              <a:tr h="475603"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r>
                        <a:rPr lang="en-US" sz="1800" ker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5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1722899"/>
                  </a:ext>
                </a:extLst>
              </a:tr>
              <a:tr h="380482">
                <a:tc gridSpan="3">
                  <a:txBody>
                    <a:bodyPr/>
                    <a:lstStyle/>
                    <a:p>
                      <a:pPr algn="ctr" fontAlgn="auto"/>
                      <a:r>
                        <a:rPr lang="en-US" sz="1800" b="1" kern="0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合  計</a:t>
                      </a:r>
                      <a:endParaRPr lang="zh-TW" sz="1800" kern="150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D8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r>
                        <a:rPr lang="en-US" sz="1800" b="1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72837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3397591"/>
      </p:ext>
    </p:extLst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41043BC-53B5-4BEA-A697-20589EFE3B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9268" y="272020"/>
            <a:ext cx="3345450" cy="488541"/>
          </a:xfrm>
        </p:spPr>
        <p:txBody>
          <a:bodyPr>
            <a:noAutofit/>
          </a:bodyPr>
          <a:lstStyle/>
          <a:p>
            <a:r>
              <a:rPr lang="zh-TW" altLang="en-US" sz="36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伍</a:t>
            </a:r>
            <a:r>
              <a:rPr kumimoji="0" lang="zh-TW" altLang="zh-TW" sz="36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、經費編列</a:t>
            </a:r>
            <a:endParaRPr lang="zh-TW" altLang="en-US" sz="3600" b="1" dirty="0"/>
          </a:p>
        </p:txBody>
      </p:sp>
      <p:sp>
        <p:nvSpPr>
          <p:cNvPr id="25" name="投影片編號版面配置區 2">
            <a:extLst>
              <a:ext uri="{FF2B5EF4-FFF2-40B4-BE49-F238E27FC236}">
                <a16:creationId xmlns:a16="http://schemas.microsoft.com/office/drawing/2014/main" id="{454B8513-E924-4D03-83BE-BCFB5755B66A}"/>
              </a:ext>
            </a:extLst>
          </p:cNvPr>
          <p:cNvSpPr txBox="1">
            <a:spLocks/>
          </p:cNvSpPr>
          <p:nvPr/>
        </p:nvSpPr>
        <p:spPr>
          <a:xfrm>
            <a:off x="11959565" y="6622038"/>
            <a:ext cx="234038" cy="235962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marR="0" indent="228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457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685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9144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11430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1371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600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828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F4EACC7-37E3-43A5-A5FB-BEB9CE95D266}" type="slidenum">
              <a:rPr kumimoji="0" lang="zh-TW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Helvetica Neue Light"/>
              </a:rPr>
              <a:pPr marL="0" marR="0" lvl="0" indent="0" algn="ctr" defTabSz="8255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TW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Helvetica Neue Light"/>
            </a:endParaRP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859A823-66DF-4537-AF33-D2708F87F4FD}"/>
              </a:ext>
            </a:extLst>
          </p:cNvPr>
          <p:cNvSpPr txBox="1"/>
          <p:nvPr/>
        </p:nvSpPr>
        <p:spPr>
          <a:xfrm>
            <a:off x="323166" y="900496"/>
            <a:ext cx="829553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TW" altLang="en-US" sz="32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二</a:t>
            </a:r>
            <a:r>
              <a:rPr lang="zh-TW" altLang="zh-TW" sz="32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en-US" sz="32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業務費</a:t>
            </a:r>
            <a:r>
              <a:rPr lang="en-US" altLang="zh-TW" sz="32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-9.</a:t>
            </a:r>
            <a:r>
              <a:rPr lang="zh-TW" altLang="en-US" sz="32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設備使用費</a:t>
            </a:r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98008167-10FE-4E63-9159-27704F03340E}"/>
              </a:ext>
            </a:extLst>
          </p:cNvPr>
          <p:cNvGraphicFramePr>
            <a:graphicFrameLocks noGrp="1"/>
          </p:cNvGraphicFramePr>
          <p:nvPr/>
        </p:nvGraphicFramePr>
        <p:xfrm>
          <a:off x="313557" y="1817800"/>
          <a:ext cx="11383143" cy="3543355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443233">
                  <a:extLst>
                    <a:ext uri="{9D8B030D-6E8A-4147-A177-3AD203B41FA5}">
                      <a16:colId xmlns:a16="http://schemas.microsoft.com/office/drawing/2014/main" val="718730082"/>
                    </a:ext>
                  </a:extLst>
                </a:gridCol>
                <a:gridCol w="2629782">
                  <a:extLst>
                    <a:ext uri="{9D8B030D-6E8A-4147-A177-3AD203B41FA5}">
                      <a16:colId xmlns:a16="http://schemas.microsoft.com/office/drawing/2014/main" val="2102673292"/>
                    </a:ext>
                  </a:extLst>
                </a:gridCol>
                <a:gridCol w="1537099">
                  <a:extLst>
                    <a:ext uri="{9D8B030D-6E8A-4147-A177-3AD203B41FA5}">
                      <a16:colId xmlns:a16="http://schemas.microsoft.com/office/drawing/2014/main" val="2397892446"/>
                    </a:ext>
                  </a:extLst>
                </a:gridCol>
                <a:gridCol w="1537099">
                  <a:extLst>
                    <a:ext uri="{9D8B030D-6E8A-4147-A177-3AD203B41FA5}">
                      <a16:colId xmlns:a16="http://schemas.microsoft.com/office/drawing/2014/main" val="1824049588"/>
                    </a:ext>
                  </a:extLst>
                </a:gridCol>
                <a:gridCol w="1734458">
                  <a:extLst>
                    <a:ext uri="{9D8B030D-6E8A-4147-A177-3AD203B41FA5}">
                      <a16:colId xmlns:a16="http://schemas.microsoft.com/office/drawing/2014/main" val="679089044"/>
                    </a:ext>
                  </a:extLst>
                </a:gridCol>
                <a:gridCol w="1501472">
                  <a:extLst>
                    <a:ext uri="{9D8B030D-6E8A-4147-A177-3AD203B41FA5}">
                      <a16:colId xmlns:a16="http://schemas.microsoft.com/office/drawing/2014/main" val="45094350"/>
                    </a:ext>
                  </a:extLst>
                </a:gridCol>
              </a:tblGrid>
              <a:tr h="1193650">
                <a:tc>
                  <a:txBody>
                    <a:bodyPr/>
                    <a:lstStyle/>
                    <a:p>
                      <a:pPr algn="ctr" fontAlgn="auto"/>
                      <a:r>
                        <a:rPr lang="zh-TW" altLang="zh-TW" sz="1800" b="1" kern="0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設備名稱</a:t>
                      </a:r>
                      <a:endParaRPr lang="zh-TW" altLang="zh-TW" sz="1800" b="1" kern="150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 fontAlgn="auto"/>
                      <a:r>
                        <a:rPr lang="en-US" altLang="zh-TW" sz="1800" b="1" kern="0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altLang="zh-TW" sz="1800" b="1" kern="0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加註財產編號</a:t>
                      </a:r>
                      <a:r>
                        <a:rPr lang="en-US" altLang="zh-TW" sz="1800" b="1" kern="0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zh-TW" sz="1800" b="1" kern="150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004D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zh-TW" sz="1800" b="1" kern="0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帳面價值金額</a:t>
                      </a:r>
                      <a:endParaRPr lang="zh-TW" sz="1800" b="1" kern="150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 fontAlgn="auto"/>
                      <a:r>
                        <a:rPr lang="en-US" sz="1800" b="1" kern="0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A</a:t>
                      </a:r>
                      <a:endParaRPr lang="zh-TW" sz="1800" b="1" kern="150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004D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sz="1800" b="1" kern="0" dirty="0" err="1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套數</a:t>
                      </a:r>
                      <a:endParaRPr lang="zh-TW" sz="1800" b="1" kern="150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 fontAlgn="auto"/>
                      <a:r>
                        <a:rPr lang="en-US" sz="1800" b="1" kern="0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B</a:t>
                      </a:r>
                      <a:endParaRPr lang="zh-TW" sz="1800" b="1" kern="150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004D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sz="1800" b="1" kern="0" dirty="0" err="1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計算基礎</a:t>
                      </a:r>
                      <a:endParaRPr lang="zh-TW" sz="1800" b="1" kern="150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 fontAlgn="auto"/>
                      <a:r>
                        <a:rPr lang="en-US" sz="1800" b="1" kern="0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C=A×B/60</a:t>
                      </a:r>
                      <a:endParaRPr lang="zh-TW" sz="1800" b="1" kern="150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004D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sz="1800" b="1" kern="0" dirty="0" err="1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投入月數D</a:t>
                      </a:r>
                      <a:endParaRPr lang="zh-TW" sz="1800" b="1" kern="150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004D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sz="1800" b="1" kern="0" dirty="0" err="1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金額</a:t>
                      </a:r>
                      <a:r>
                        <a:rPr lang="zh-TW" sz="1800" b="1" kern="0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概算</a:t>
                      </a:r>
                      <a:endParaRPr lang="zh-TW" sz="1800" b="1" kern="150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 fontAlgn="auto"/>
                      <a:r>
                        <a:rPr lang="en-US" sz="1800" b="1" kern="0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C*D</a:t>
                      </a:r>
                      <a:endParaRPr lang="zh-TW" sz="1800" b="1" kern="150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004D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4573405"/>
                  </a:ext>
                </a:extLst>
              </a:tr>
              <a:tr h="469941">
                <a:tc>
                  <a:txBody>
                    <a:bodyPr/>
                    <a:lstStyle/>
                    <a:p>
                      <a:pPr marL="1270" algn="ctr" fontAlgn="auto">
                        <a:lnSpc>
                          <a:spcPct val="100000"/>
                        </a:lnSpc>
                      </a:pPr>
                      <a:endParaRPr lang="zh-TW" sz="1800" b="1" kern="150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en-US" sz="1800" ker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800" kern="15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en-US" sz="1800" ker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800" kern="15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en-US" sz="1800" ker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800" kern="15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en-US" sz="1800" ker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800" kern="15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en-US" sz="1800" ker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800" kern="15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641552321"/>
                  </a:ext>
                </a:extLst>
              </a:tr>
              <a:tr h="469941">
                <a:tc>
                  <a:txBody>
                    <a:bodyPr/>
                    <a:lstStyle/>
                    <a:p>
                      <a:pPr marL="1270" algn="ctr" fontAlgn="auto">
                        <a:lnSpc>
                          <a:spcPct val="100000"/>
                        </a:lnSpc>
                      </a:pPr>
                      <a:endParaRPr lang="zh-TW" sz="1800" b="1" kern="150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en-US" sz="1800" ker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800" kern="15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en-US" sz="1800" ker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800" kern="15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en-US" sz="1800" ker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800" kern="15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15403596"/>
                  </a:ext>
                </a:extLst>
              </a:tr>
              <a:tr h="469941">
                <a:tc>
                  <a:txBody>
                    <a:bodyPr/>
                    <a:lstStyle/>
                    <a:p>
                      <a:pPr marL="1270" algn="ctr" fontAlgn="auto">
                        <a:lnSpc>
                          <a:spcPct val="100000"/>
                        </a:lnSpc>
                      </a:pPr>
                      <a:endParaRPr lang="zh-TW" sz="1800" b="1" kern="150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704216747"/>
                  </a:ext>
                </a:extLst>
              </a:tr>
              <a:tr h="469941">
                <a:tc>
                  <a:txBody>
                    <a:bodyPr/>
                    <a:lstStyle/>
                    <a:p>
                      <a:pPr marL="1270" algn="ctr" fontAlgn="auto">
                        <a:lnSpc>
                          <a:spcPct val="100000"/>
                        </a:lnSpc>
                      </a:pPr>
                      <a:endParaRPr lang="zh-TW" sz="1800" b="1" kern="150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462067631"/>
                  </a:ext>
                </a:extLst>
              </a:tr>
              <a:tr h="469941">
                <a:tc gridSpan="5">
                  <a:txBody>
                    <a:bodyPr/>
                    <a:lstStyle/>
                    <a:p>
                      <a:pPr marL="15240" algn="ctr" fontAlgn="auto">
                        <a:lnSpc>
                          <a:spcPct val="100000"/>
                        </a:lnSpc>
                      </a:pPr>
                      <a:r>
                        <a:rPr lang="en-US" sz="1800" b="1" kern="0" dirty="0">
                          <a:solidFill>
                            <a:srgbClr val="FFFFFF"/>
                          </a:solidFill>
                          <a:effectLst/>
                        </a:rPr>
                        <a:t>合  計</a:t>
                      </a:r>
                      <a:endParaRPr lang="zh-TW" sz="1800" b="1" kern="150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004D8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670763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17766342"/>
      </p:ext>
    </p:extLst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41043BC-53B5-4BEA-A697-20589EFE3B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9268" y="272020"/>
            <a:ext cx="3345450" cy="488541"/>
          </a:xfrm>
        </p:spPr>
        <p:txBody>
          <a:bodyPr>
            <a:noAutofit/>
          </a:bodyPr>
          <a:lstStyle/>
          <a:p>
            <a:r>
              <a:rPr lang="zh-TW" altLang="en-US" sz="36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伍</a:t>
            </a:r>
            <a:r>
              <a:rPr kumimoji="0" lang="zh-TW" altLang="zh-TW" sz="36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、經費編列</a:t>
            </a:r>
            <a:endParaRPr lang="zh-TW" altLang="en-US" sz="3600" b="1" dirty="0"/>
          </a:p>
        </p:txBody>
      </p:sp>
      <p:sp>
        <p:nvSpPr>
          <p:cNvPr id="25" name="投影片編號版面配置區 2">
            <a:extLst>
              <a:ext uri="{FF2B5EF4-FFF2-40B4-BE49-F238E27FC236}">
                <a16:creationId xmlns:a16="http://schemas.microsoft.com/office/drawing/2014/main" id="{454B8513-E924-4D03-83BE-BCFB5755B66A}"/>
              </a:ext>
            </a:extLst>
          </p:cNvPr>
          <p:cNvSpPr txBox="1">
            <a:spLocks/>
          </p:cNvSpPr>
          <p:nvPr/>
        </p:nvSpPr>
        <p:spPr>
          <a:xfrm>
            <a:off x="11959565" y="6622038"/>
            <a:ext cx="234038" cy="235962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marR="0" indent="228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457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685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9144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11430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1371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600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828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F4EACC7-37E3-43A5-A5FB-BEB9CE95D266}" type="slidenum">
              <a:rPr kumimoji="0" lang="zh-TW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Helvetica Neue Light"/>
              </a:rPr>
              <a:pPr marL="0" marR="0" lvl="0" indent="0" algn="ctr" defTabSz="8255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zh-TW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Helvetica Neue Light"/>
            </a:endParaRP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859A823-66DF-4537-AF33-D2708F87F4FD}"/>
              </a:ext>
            </a:extLst>
          </p:cNvPr>
          <p:cNvSpPr txBox="1"/>
          <p:nvPr/>
        </p:nvSpPr>
        <p:spPr>
          <a:xfrm>
            <a:off x="323166" y="900496"/>
            <a:ext cx="829553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TW" altLang="en-US" sz="32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二</a:t>
            </a:r>
            <a:r>
              <a:rPr lang="zh-TW" altLang="zh-TW" sz="32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en-US" sz="32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業務費</a:t>
            </a:r>
            <a:r>
              <a:rPr lang="en-US" altLang="zh-TW" sz="32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-10.</a:t>
            </a:r>
            <a:r>
              <a:rPr lang="zh-TW" altLang="en-US" sz="32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設備維護費</a:t>
            </a:r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8AA965B9-8AA7-4738-ACA6-95DA1B951D64}"/>
              </a:ext>
            </a:extLst>
          </p:cNvPr>
          <p:cNvGraphicFramePr>
            <a:graphicFrameLocks noGrp="1"/>
          </p:cNvGraphicFramePr>
          <p:nvPr/>
        </p:nvGraphicFramePr>
        <p:xfrm>
          <a:off x="383129" y="1838545"/>
          <a:ext cx="11425743" cy="3393857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445671">
                  <a:extLst>
                    <a:ext uri="{9D8B030D-6E8A-4147-A177-3AD203B41FA5}">
                      <a16:colId xmlns:a16="http://schemas.microsoft.com/office/drawing/2014/main" val="718730082"/>
                    </a:ext>
                  </a:extLst>
                </a:gridCol>
                <a:gridCol w="2857500">
                  <a:extLst>
                    <a:ext uri="{9D8B030D-6E8A-4147-A177-3AD203B41FA5}">
                      <a16:colId xmlns:a16="http://schemas.microsoft.com/office/drawing/2014/main" val="2276205187"/>
                    </a:ext>
                  </a:extLst>
                </a:gridCol>
                <a:gridCol w="2222500">
                  <a:extLst>
                    <a:ext uri="{9D8B030D-6E8A-4147-A177-3AD203B41FA5}">
                      <a16:colId xmlns:a16="http://schemas.microsoft.com/office/drawing/2014/main" val="2102673292"/>
                    </a:ext>
                  </a:extLst>
                </a:gridCol>
                <a:gridCol w="787400">
                  <a:extLst>
                    <a:ext uri="{9D8B030D-6E8A-4147-A177-3AD203B41FA5}">
                      <a16:colId xmlns:a16="http://schemas.microsoft.com/office/drawing/2014/main" val="2397892446"/>
                    </a:ext>
                  </a:extLst>
                </a:gridCol>
                <a:gridCol w="1807106">
                  <a:extLst>
                    <a:ext uri="{9D8B030D-6E8A-4147-A177-3AD203B41FA5}">
                      <a16:colId xmlns:a16="http://schemas.microsoft.com/office/drawing/2014/main" val="1824049588"/>
                    </a:ext>
                  </a:extLst>
                </a:gridCol>
                <a:gridCol w="1162807">
                  <a:extLst>
                    <a:ext uri="{9D8B030D-6E8A-4147-A177-3AD203B41FA5}">
                      <a16:colId xmlns:a16="http://schemas.microsoft.com/office/drawing/2014/main" val="679089044"/>
                    </a:ext>
                  </a:extLst>
                </a:gridCol>
                <a:gridCol w="1142759">
                  <a:extLst>
                    <a:ext uri="{9D8B030D-6E8A-4147-A177-3AD203B41FA5}">
                      <a16:colId xmlns:a16="http://schemas.microsoft.com/office/drawing/2014/main" val="45094350"/>
                    </a:ext>
                  </a:extLst>
                </a:gridCol>
              </a:tblGrid>
              <a:tr h="770957">
                <a:tc gridSpan="2">
                  <a:txBody>
                    <a:bodyPr/>
                    <a:lstStyle/>
                    <a:p>
                      <a:pPr algn="ctr" fontAlgn="auto"/>
                      <a:r>
                        <a:rPr lang="zh-TW" altLang="en-US" sz="1800" b="1" kern="150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設備名稱</a:t>
                      </a:r>
                    </a:p>
                    <a:p>
                      <a:pPr algn="ctr" fontAlgn="auto"/>
                      <a:r>
                        <a:rPr lang="en-US" altLang="zh-TW" sz="1800" b="1" kern="150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TW" altLang="en-US" sz="1800" b="1" kern="150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加註財產編號</a:t>
                      </a:r>
                      <a:r>
                        <a:rPr lang="en-US" altLang="zh-TW" sz="1800" b="1" kern="150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0" marR="0" marT="0" marB="0" anchor="ctr">
                    <a:solidFill>
                      <a:srgbClr val="004D8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auto"/>
                      <a:r>
                        <a:rPr lang="zh-TW" altLang="en-US" sz="3600" b="1" kern="150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設備名稱</a:t>
                      </a:r>
                    </a:p>
                    <a:p>
                      <a:pPr algn="ctr" fontAlgn="auto"/>
                      <a:r>
                        <a:rPr lang="en-US" altLang="zh-TW" sz="3600" b="1" kern="150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TW" altLang="en-US" sz="3600" b="1" kern="150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加註財產編號</a:t>
                      </a:r>
                      <a:r>
                        <a:rPr lang="en-US" altLang="zh-TW" sz="3600" b="1" kern="150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0" marR="0" marT="0" marB="0" anchor="ctr">
                    <a:solidFill>
                      <a:srgbClr val="004D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sz="1800" b="1" kern="0" dirty="0" err="1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單套購置成本A</a:t>
                      </a:r>
                      <a:endParaRPr lang="zh-TW" sz="1800" b="1" kern="150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004D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sz="1800" b="1" kern="0" dirty="0" err="1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套數B</a:t>
                      </a:r>
                      <a:endParaRPr lang="zh-TW" sz="1800" b="1" kern="150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004D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zh-HK" sz="1800" b="1" kern="0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計算基礎</a:t>
                      </a:r>
                      <a:endParaRPr lang="zh-TW" sz="1800" b="1" kern="150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  <a:p>
                      <a:pPr algn="ctr" fontAlgn="auto"/>
                      <a:r>
                        <a:rPr lang="en-US" sz="1800" b="1" kern="0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C=AxB×0.2/12</a:t>
                      </a:r>
                      <a:endParaRPr lang="zh-TW" sz="1800" b="1" kern="150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004D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zh-HK" sz="1800" b="1" kern="0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投入月數</a:t>
                      </a:r>
                      <a:r>
                        <a:rPr lang="en-US" sz="1800" b="1" kern="0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D</a:t>
                      </a:r>
                      <a:endParaRPr lang="zh-TW" sz="1800" b="1" kern="150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004D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sz="1800" b="1" kern="0" dirty="0" err="1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金額概算</a:t>
                      </a:r>
                      <a:endParaRPr lang="zh-TW" sz="1800" b="1" kern="150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  <a:p>
                      <a:pPr algn="ctr" fontAlgn="auto"/>
                      <a:r>
                        <a:rPr lang="en-US" sz="1800" b="1" kern="0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C*D</a:t>
                      </a:r>
                      <a:endParaRPr lang="zh-TW" sz="1800" b="1" kern="150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004D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4573405"/>
                  </a:ext>
                </a:extLst>
              </a:tr>
              <a:tr h="599392">
                <a:tc rowSpan="2">
                  <a:txBody>
                    <a:bodyPr/>
                    <a:lstStyle/>
                    <a:p>
                      <a:pPr marL="1270" algn="ctr" fontAlgn="auto">
                        <a:lnSpc>
                          <a:spcPct val="100000"/>
                        </a:lnSpc>
                      </a:pPr>
                      <a:r>
                        <a:rPr lang="zh-TW" sz="1800" b="1" kern="0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已有</a:t>
                      </a:r>
                      <a:endParaRPr lang="zh-TW" sz="1800" b="1" kern="150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1270" algn="ctr" fontAlgn="auto">
                        <a:lnSpc>
                          <a:spcPct val="100000"/>
                        </a:lnSpc>
                      </a:pPr>
                      <a:r>
                        <a:rPr lang="zh-TW" sz="1800" b="1" kern="0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設備</a:t>
                      </a:r>
                      <a:endParaRPr lang="zh-TW" sz="1800" b="1" kern="150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004D80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 fontAlgn="auto">
                        <a:lnSpc>
                          <a:spcPct val="100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en-US" sz="1800" ker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800" kern="15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641552321"/>
                  </a:ext>
                </a:extLst>
              </a:tr>
              <a:tr h="505877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270" algn="ctr" fontAlgn="auto">
                        <a:lnSpc>
                          <a:spcPct val="100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en-US" sz="1800" ker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800" kern="15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en-US" sz="1800" ker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800" kern="15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en-US" sz="1800" ker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800" kern="15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15403596"/>
                  </a:ext>
                </a:extLst>
              </a:tr>
              <a:tr h="505877">
                <a:tc rowSpan="2">
                  <a:txBody>
                    <a:bodyPr/>
                    <a:lstStyle/>
                    <a:p>
                      <a:pPr marL="1270" algn="ctr" fontAlgn="auto">
                        <a:lnSpc>
                          <a:spcPct val="100000"/>
                        </a:lnSpc>
                      </a:pPr>
                      <a:r>
                        <a:rPr lang="zh-TW" sz="1800" b="1" kern="0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計畫</a:t>
                      </a:r>
                      <a:endParaRPr lang="zh-TW" sz="1800" b="1" kern="150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1270" algn="ctr" fontAlgn="auto">
                        <a:lnSpc>
                          <a:spcPct val="100000"/>
                        </a:lnSpc>
                      </a:pPr>
                      <a:r>
                        <a:rPr lang="zh-TW" sz="1800" b="1" kern="0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新增設備</a:t>
                      </a:r>
                      <a:endParaRPr lang="zh-TW" sz="1800" b="1" kern="150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004D80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 fontAlgn="auto">
                        <a:lnSpc>
                          <a:spcPct val="100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en-US" sz="1800" ker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800" kern="15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en-US" sz="1800" ker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800" kern="15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704216747"/>
                  </a:ext>
                </a:extLst>
              </a:tr>
              <a:tr h="505877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270" algn="ctr" fontAlgn="auto">
                        <a:lnSpc>
                          <a:spcPct val="100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462067631"/>
                  </a:ext>
                </a:extLst>
              </a:tr>
              <a:tr h="505877">
                <a:tc gridSpan="6">
                  <a:txBody>
                    <a:bodyPr/>
                    <a:lstStyle/>
                    <a:p>
                      <a:pPr marL="15240" algn="ctr" fontAlgn="auto">
                        <a:lnSpc>
                          <a:spcPct val="100000"/>
                        </a:lnSpc>
                      </a:pPr>
                      <a:r>
                        <a:rPr lang="en-US" sz="1800" b="1" kern="0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合  計</a:t>
                      </a:r>
                      <a:endParaRPr lang="zh-TW" sz="1800" b="1" kern="150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004D8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670763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7205474"/>
      </p:ext>
    </p:extLst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41043BC-53B5-4BEA-A697-20589EFE3B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9268" y="272020"/>
            <a:ext cx="3345450" cy="488541"/>
          </a:xfrm>
        </p:spPr>
        <p:txBody>
          <a:bodyPr>
            <a:noAutofit/>
          </a:bodyPr>
          <a:lstStyle/>
          <a:p>
            <a:r>
              <a:rPr lang="zh-TW" altLang="en-US" sz="36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伍</a:t>
            </a:r>
            <a:r>
              <a:rPr kumimoji="0" lang="zh-TW" altLang="zh-TW" sz="36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、經費編列</a:t>
            </a:r>
            <a:endParaRPr lang="zh-TW" altLang="en-US" sz="3600" b="1" dirty="0"/>
          </a:p>
        </p:txBody>
      </p:sp>
      <p:sp>
        <p:nvSpPr>
          <p:cNvPr id="25" name="投影片編號版面配置區 2">
            <a:extLst>
              <a:ext uri="{FF2B5EF4-FFF2-40B4-BE49-F238E27FC236}">
                <a16:creationId xmlns:a16="http://schemas.microsoft.com/office/drawing/2014/main" id="{454B8513-E924-4D03-83BE-BCFB5755B66A}"/>
              </a:ext>
            </a:extLst>
          </p:cNvPr>
          <p:cNvSpPr txBox="1">
            <a:spLocks/>
          </p:cNvSpPr>
          <p:nvPr/>
        </p:nvSpPr>
        <p:spPr>
          <a:xfrm>
            <a:off x="11959565" y="6622038"/>
            <a:ext cx="234038" cy="235962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marR="0" indent="228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457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685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9144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11430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1371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600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828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F4EACC7-37E3-43A5-A5FB-BEB9CE95D266}" type="slidenum">
              <a:rPr kumimoji="0" lang="zh-TW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Helvetica Neue Light"/>
              </a:rPr>
              <a:pPr marL="0" marR="0" lvl="0" indent="0" algn="ctr" defTabSz="8255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zh-TW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Helvetica Neue Light"/>
            </a:endParaRP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859A823-66DF-4537-AF33-D2708F87F4FD}"/>
              </a:ext>
            </a:extLst>
          </p:cNvPr>
          <p:cNvSpPr txBox="1"/>
          <p:nvPr/>
        </p:nvSpPr>
        <p:spPr>
          <a:xfrm>
            <a:off x="323166" y="900496"/>
            <a:ext cx="829553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TW" altLang="en-US" sz="32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二</a:t>
            </a:r>
            <a:r>
              <a:rPr lang="zh-TW" altLang="zh-TW" sz="32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en-US" sz="32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業務費</a:t>
            </a:r>
            <a:r>
              <a:rPr lang="en-US" altLang="zh-TW" sz="32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-11.</a:t>
            </a:r>
            <a:r>
              <a:rPr lang="zh-TW" altLang="en-US" sz="32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物品</a:t>
            </a:r>
            <a:r>
              <a:rPr lang="en-US" altLang="zh-TW" sz="32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32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消耗品</a:t>
            </a:r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31D9AD53-FE50-42B1-B817-8DFCF71D56D7}"/>
              </a:ext>
            </a:extLst>
          </p:cNvPr>
          <p:cNvGraphicFramePr>
            <a:graphicFrameLocks noGrp="1"/>
          </p:cNvGraphicFramePr>
          <p:nvPr/>
        </p:nvGraphicFramePr>
        <p:xfrm>
          <a:off x="383129" y="1823132"/>
          <a:ext cx="11467001" cy="3070145"/>
        </p:xfrm>
        <a:graphic>
          <a:graphicData uri="http://schemas.openxmlformats.org/drawingml/2006/table">
            <a:tbl>
              <a:tblPr/>
              <a:tblGrid>
                <a:gridCol w="4914271">
                  <a:extLst>
                    <a:ext uri="{9D8B030D-6E8A-4147-A177-3AD203B41FA5}">
                      <a16:colId xmlns:a16="http://schemas.microsoft.com/office/drawing/2014/main" val="2304471702"/>
                    </a:ext>
                  </a:extLst>
                </a:gridCol>
                <a:gridCol w="777743">
                  <a:extLst>
                    <a:ext uri="{9D8B030D-6E8A-4147-A177-3AD203B41FA5}">
                      <a16:colId xmlns:a16="http://schemas.microsoft.com/office/drawing/2014/main" val="496480689"/>
                    </a:ext>
                  </a:extLst>
                </a:gridCol>
                <a:gridCol w="2006863">
                  <a:extLst>
                    <a:ext uri="{9D8B030D-6E8A-4147-A177-3AD203B41FA5}">
                      <a16:colId xmlns:a16="http://schemas.microsoft.com/office/drawing/2014/main" val="835185901"/>
                    </a:ext>
                  </a:extLst>
                </a:gridCol>
                <a:gridCol w="2038947">
                  <a:extLst>
                    <a:ext uri="{9D8B030D-6E8A-4147-A177-3AD203B41FA5}">
                      <a16:colId xmlns:a16="http://schemas.microsoft.com/office/drawing/2014/main" val="4291345977"/>
                    </a:ext>
                  </a:extLst>
                </a:gridCol>
                <a:gridCol w="1729177">
                  <a:extLst>
                    <a:ext uri="{9D8B030D-6E8A-4147-A177-3AD203B41FA5}">
                      <a16:colId xmlns:a16="http://schemas.microsoft.com/office/drawing/2014/main" val="333140907"/>
                    </a:ext>
                  </a:extLst>
                </a:gridCol>
              </a:tblGrid>
              <a:tr h="806846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en-US" sz="1800" b="1" kern="0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項	目</a:t>
                      </a:r>
                      <a:endParaRPr lang="zh-TW" sz="1800" b="1" kern="150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D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en-US" sz="1800" b="1" kern="0" dirty="0" err="1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單位</a:t>
                      </a:r>
                      <a:endParaRPr lang="zh-TW" sz="1800" b="1" kern="150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D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en-US" sz="1800" b="1" kern="0" dirty="0" err="1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預估需求數量</a:t>
                      </a:r>
                      <a:r>
                        <a:rPr lang="en-US" sz="1800" b="1" kern="0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(A)</a:t>
                      </a:r>
                      <a:endParaRPr lang="zh-TW" sz="1800" b="1" kern="150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D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en-US" sz="1800" b="1" kern="0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預估單價(B)</a:t>
                      </a:r>
                      <a:endParaRPr lang="zh-TW" sz="1800" b="1" kern="150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D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zh-TW" sz="1800" b="1" kern="0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金額概算</a:t>
                      </a:r>
                      <a:r>
                        <a:rPr lang="en-US" sz="1800" b="1" kern="0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(A*B)</a:t>
                      </a:r>
                      <a:endParaRPr lang="zh-TW" sz="1800" b="1" kern="150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D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7261324"/>
                  </a:ext>
                </a:extLst>
              </a:tr>
              <a:tr h="595605"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5887165"/>
                  </a:ext>
                </a:extLst>
              </a:tr>
              <a:tr h="595605"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r>
                        <a:rPr lang="en-US" sz="1800" ker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5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r>
                        <a:rPr lang="en-US" sz="1800" ker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5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3401948"/>
                  </a:ext>
                </a:extLst>
              </a:tr>
              <a:tr h="595605"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r>
                        <a:rPr lang="en-US" sz="1800" ker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5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1722899"/>
                  </a:ext>
                </a:extLst>
              </a:tr>
              <a:tr h="476484">
                <a:tc gridSpan="4">
                  <a:txBody>
                    <a:bodyPr/>
                    <a:lstStyle/>
                    <a:p>
                      <a:pPr algn="ctr" fontAlgn="auto"/>
                      <a:r>
                        <a:rPr lang="en-US" sz="1800" b="1" kern="0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合  計</a:t>
                      </a:r>
                      <a:endParaRPr lang="zh-TW" sz="1800" kern="150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D8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r>
                        <a:rPr lang="en-US" sz="1800" b="1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72837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12173187"/>
      </p:ext>
    </p:extLst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41043BC-53B5-4BEA-A697-20589EFE3B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9267" y="272020"/>
            <a:ext cx="5215885" cy="488541"/>
          </a:xfrm>
        </p:spPr>
        <p:txBody>
          <a:bodyPr>
            <a:noAutofit/>
          </a:bodyPr>
          <a:lstStyle/>
          <a:p>
            <a:r>
              <a:rPr kumimoji="0" lang="zh-TW" altLang="en-US" sz="36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陸</a:t>
            </a:r>
            <a:r>
              <a:rPr lang="zh-TW" altLang="zh-TW" sz="36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、</a:t>
            </a:r>
            <a:r>
              <a:rPr lang="zh-TW" altLang="en-US" sz="36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  <a:sym typeface="Helvetica Neue"/>
              </a:rPr>
              <a:t>其他有利審查之資料</a:t>
            </a:r>
            <a:endParaRPr lang="zh-TW" altLang="en-US" sz="3600" b="1" kern="1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  <p:sp>
        <p:nvSpPr>
          <p:cNvPr id="25" name="投影片編號版面配置區 2">
            <a:extLst>
              <a:ext uri="{FF2B5EF4-FFF2-40B4-BE49-F238E27FC236}">
                <a16:creationId xmlns:a16="http://schemas.microsoft.com/office/drawing/2014/main" id="{454B8513-E924-4D03-83BE-BCFB5755B66A}"/>
              </a:ext>
            </a:extLst>
          </p:cNvPr>
          <p:cNvSpPr txBox="1">
            <a:spLocks/>
          </p:cNvSpPr>
          <p:nvPr/>
        </p:nvSpPr>
        <p:spPr>
          <a:xfrm>
            <a:off x="11959565" y="6622038"/>
            <a:ext cx="234038" cy="235962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marR="0" indent="228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457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685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9144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11430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1371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600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828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F4EACC7-37E3-43A5-A5FB-BEB9CE95D266}" type="slidenum">
              <a:rPr kumimoji="0" lang="zh-TW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Helvetica Neue Light"/>
              </a:rPr>
              <a:pPr marL="0" marR="0" lvl="0" indent="0" algn="ctr" defTabSz="8255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zh-TW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Helvetica Neue Light"/>
            </a:endParaRP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859A823-66DF-4537-AF33-D2708F87F4FD}"/>
              </a:ext>
            </a:extLst>
          </p:cNvPr>
          <p:cNvSpPr txBox="1"/>
          <p:nvPr/>
        </p:nvSpPr>
        <p:spPr>
          <a:xfrm>
            <a:off x="323166" y="900496"/>
            <a:ext cx="829553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TW" altLang="en-US" sz="32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一</a:t>
            </a:r>
            <a:r>
              <a:rPr lang="zh-TW" altLang="zh-TW" sz="32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en-US" sz="32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合作企業贊助</a:t>
            </a:r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8C562490-81DA-4AA5-A7F3-09F60F9668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1922210"/>
              </p:ext>
            </p:extLst>
          </p:nvPr>
        </p:nvGraphicFramePr>
        <p:xfrm>
          <a:off x="389267" y="1542082"/>
          <a:ext cx="11396333" cy="4116596"/>
        </p:xfrm>
        <a:graphic>
          <a:graphicData uri="http://schemas.openxmlformats.org/drawingml/2006/table">
            <a:tbl>
              <a:tblPr/>
              <a:tblGrid>
                <a:gridCol w="810141">
                  <a:extLst>
                    <a:ext uri="{9D8B030D-6E8A-4147-A177-3AD203B41FA5}">
                      <a16:colId xmlns:a16="http://schemas.microsoft.com/office/drawing/2014/main" val="2304471702"/>
                    </a:ext>
                  </a:extLst>
                </a:gridCol>
                <a:gridCol w="5598957">
                  <a:extLst>
                    <a:ext uri="{9D8B030D-6E8A-4147-A177-3AD203B41FA5}">
                      <a16:colId xmlns:a16="http://schemas.microsoft.com/office/drawing/2014/main" val="496480689"/>
                    </a:ext>
                  </a:extLst>
                </a:gridCol>
                <a:gridCol w="4987235">
                  <a:extLst>
                    <a:ext uri="{9D8B030D-6E8A-4147-A177-3AD203B41FA5}">
                      <a16:colId xmlns:a16="http://schemas.microsoft.com/office/drawing/2014/main" val="835185901"/>
                    </a:ext>
                  </a:extLst>
                </a:gridCol>
              </a:tblGrid>
              <a:tr h="72212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zh-TW" altLang="en-US" sz="1800" b="1" kern="150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編號</a:t>
                      </a:r>
                      <a:endParaRPr lang="zh-TW" sz="1800" b="1" kern="150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D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zh-TW" altLang="en-US" sz="1800" b="1" kern="150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企業名稱</a:t>
                      </a:r>
                      <a:endParaRPr lang="zh-TW" sz="1800" b="1" kern="150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D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zh-TW" altLang="en-US" sz="1800" b="1" kern="0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贊助</a:t>
                      </a:r>
                      <a:endParaRPr lang="zh-TW" sz="1800" b="1" kern="150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D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7261324"/>
                  </a:ext>
                </a:extLst>
              </a:tr>
              <a:tr h="598431"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1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65113" indent="0" algn="l" fontAlgn="auto">
                        <a:lnSpc>
                          <a:spcPts val="2000"/>
                        </a:lnSpc>
                      </a:pPr>
                      <a:r>
                        <a:rPr lang="zh-TW" altLang="en-US" sz="1800" kern="12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□有，學習獎勵金</a:t>
                      </a:r>
                      <a:r>
                        <a:rPr lang="en-US" altLang="zh-TW" sz="1800" kern="12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__________</a:t>
                      </a:r>
                      <a:r>
                        <a:rPr lang="zh-TW" altLang="en-US" sz="1800" kern="12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元</a:t>
                      </a:r>
                      <a:endParaRPr lang="en-US" altLang="zh-TW" sz="1800" kern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 marL="265113" indent="0" algn="l" fontAlgn="auto">
                        <a:lnSpc>
                          <a:spcPts val="2000"/>
                        </a:lnSpc>
                      </a:pPr>
                      <a:r>
                        <a:rPr lang="zh-TW" altLang="en-US" sz="1800" kern="12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□無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5887165"/>
                  </a:ext>
                </a:extLst>
              </a:tr>
              <a:tr h="598431"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2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65113" indent="0" algn="l" defTabSz="914400" rtl="0" eaLnBrk="1" fontAlgn="auto" latinLnBrk="0" hangingPunct="1">
                        <a:lnSpc>
                          <a:spcPts val="2000"/>
                        </a:lnSpc>
                      </a:pPr>
                      <a:r>
                        <a:rPr lang="zh-TW" altLang="en-US" sz="1800" kern="12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□有，學習獎勵金</a:t>
                      </a:r>
                      <a:r>
                        <a:rPr lang="en-US" altLang="zh-TW" sz="1800" kern="12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__________</a:t>
                      </a:r>
                      <a:r>
                        <a:rPr lang="zh-TW" altLang="en-US" sz="1800" kern="12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元</a:t>
                      </a:r>
                      <a:endParaRPr lang="en-US" altLang="zh-TW" sz="1800" kern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 marL="265113" indent="0" algn="l" defTabSz="914400" rtl="0" eaLnBrk="1" fontAlgn="auto" latinLnBrk="0" hangingPunct="1">
                        <a:lnSpc>
                          <a:spcPts val="2000"/>
                        </a:lnSpc>
                      </a:pPr>
                      <a:r>
                        <a:rPr lang="zh-TW" altLang="en-US" sz="1800" kern="12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□無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 </a:t>
                      </a:r>
                      <a:endParaRPr lang="zh-TW" altLang="en-US" sz="1800" kern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3401948"/>
                  </a:ext>
                </a:extLst>
              </a:tr>
              <a:tr h="598431"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3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65113" indent="0" algn="l" defTabSz="914400" rtl="0" eaLnBrk="1" fontAlgn="auto" latinLnBrk="0" hangingPunct="1">
                        <a:lnSpc>
                          <a:spcPts val="2000"/>
                        </a:lnSpc>
                      </a:pPr>
                      <a:r>
                        <a:rPr lang="zh-TW" altLang="en-US" sz="1800" kern="12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□有，學習獎勵金</a:t>
                      </a:r>
                      <a:r>
                        <a:rPr lang="en-US" altLang="zh-TW" sz="1800" kern="12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__________</a:t>
                      </a:r>
                      <a:r>
                        <a:rPr lang="zh-TW" altLang="en-US" sz="1800" kern="12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元</a:t>
                      </a:r>
                      <a:endParaRPr lang="en-US" altLang="zh-TW" sz="1800" kern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 marL="265113" indent="0" algn="l" defTabSz="914400" rtl="0" eaLnBrk="1" fontAlgn="auto" latinLnBrk="0" hangingPunct="1">
                        <a:lnSpc>
                          <a:spcPts val="2000"/>
                        </a:lnSpc>
                      </a:pPr>
                      <a:r>
                        <a:rPr lang="zh-TW" altLang="en-US" sz="1800" kern="12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□無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 </a:t>
                      </a:r>
                      <a:endParaRPr lang="zh-TW" altLang="en-US" sz="1800" kern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1722899"/>
                  </a:ext>
                </a:extLst>
              </a:tr>
              <a:tr h="533061"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endParaRPr lang="zh-TW" sz="1800" kern="15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9276020"/>
                  </a:ext>
                </a:extLst>
              </a:tr>
              <a:tr h="533061"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1957917"/>
                  </a:ext>
                </a:extLst>
              </a:tr>
              <a:tr h="533061"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06768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59219805"/>
      </p:ext>
    </p:extLst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41043BC-53B5-4BEA-A697-20589EFE3B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9267" y="272020"/>
            <a:ext cx="5215885" cy="488541"/>
          </a:xfrm>
        </p:spPr>
        <p:txBody>
          <a:bodyPr>
            <a:noAutofit/>
          </a:bodyPr>
          <a:lstStyle/>
          <a:p>
            <a:r>
              <a:rPr kumimoji="0" lang="zh-TW" altLang="en-US" sz="36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陸</a:t>
            </a:r>
            <a:r>
              <a:rPr lang="zh-TW" altLang="zh-TW" sz="36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、</a:t>
            </a:r>
            <a:r>
              <a:rPr lang="zh-TW" altLang="en-US" sz="36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  <a:sym typeface="Helvetica Neue"/>
              </a:rPr>
              <a:t>其他有利審查之資料</a:t>
            </a:r>
            <a:endParaRPr lang="zh-TW" altLang="en-US" sz="3600" b="1" kern="1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  <p:sp>
        <p:nvSpPr>
          <p:cNvPr id="25" name="投影片編號版面配置區 2">
            <a:extLst>
              <a:ext uri="{FF2B5EF4-FFF2-40B4-BE49-F238E27FC236}">
                <a16:creationId xmlns:a16="http://schemas.microsoft.com/office/drawing/2014/main" id="{454B8513-E924-4D03-83BE-BCFB5755B66A}"/>
              </a:ext>
            </a:extLst>
          </p:cNvPr>
          <p:cNvSpPr txBox="1">
            <a:spLocks/>
          </p:cNvSpPr>
          <p:nvPr/>
        </p:nvSpPr>
        <p:spPr>
          <a:xfrm>
            <a:off x="11959565" y="6622038"/>
            <a:ext cx="234038" cy="235962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marR="0" indent="228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457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685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9144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11430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1371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600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828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F4EACC7-37E3-43A5-A5FB-BEB9CE95D266}" type="slidenum">
              <a:rPr kumimoji="0" lang="zh-TW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Helvetica Neue Light"/>
              </a:rPr>
              <a:pPr marL="0" marR="0" lvl="0" indent="0" algn="ctr" defTabSz="8255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zh-TW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Helvetica Neue Light"/>
            </a:endParaRP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859A823-66DF-4537-AF33-D2708F87F4FD}"/>
              </a:ext>
            </a:extLst>
          </p:cNvPr>
          <p:cNvSpPr txBox="1"/>
          <p:nvPr/>
        </p:nvSpPr>
        <p:spPr>
          <a:xfrm>
            <a:off x="323166" y="900496"/>
            <a:ext cx="829553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TW" altLang="en-US" sz="32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二</a:t>
            </a:r>
            <a:r>
              <a:rPr lang="zh-TW" altLang="zh-TW" sz="32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en-US" sz="32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合作企業與實習職缺名單</a:t>
            </a:r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8C562490-81DA-4AA5-A7F3-09F60F9668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1295297"/>
              </p:ext>
            </p:extLst>
          </p:nvPr>
        </p:nvGraphicFramePr>
        <p:xfrm>
          <a:off x="389267" y="1542082"/>
          <a:ext cx="11307928" cy="4233062"/>
        </p:xfrm>
        <a:graphic>
          <a:graphicData uri="http://schemas.openxmlformats.org/drawingml/2006/table">
            <a:tbl>
              <a:tblPr/>
              <a:tblGrid>
                <a:gridCol w="810141">
                  <a:extLst>
                    <a:ext uri="{9D8B030D-6E8A-4147-A177-3AD203B41FA5}">
                      <a16:colId xmlns:a16="http://schemas.microsoft.com/office/drawing/2014/main" val="2304471702"/>
                    </a:ext>
                  </a:extLst>
                </a:gridCol>
                <a:gridCol w="5011387">
                  <a:extLst>
                    <a:ext uri="{9D8B030D-6E8A-4147-A177-3AD203B41FA5}">
                      <a16:colId xmlns:a16="http://schemas.microsoft.com/office/drawing/2014/main" val="496480689"/>
                    </a:ext>
                  </a:extLst>
                </a:gridCol>
                <a:gridCol w="3118698">
                  <a:extLst>
                    <a:ext uri="{9D8B030D-6E8A-4147-A177-3AD203B41FA5}">
                      <a16:colId xmlns:a16="http://schemas.microsoft.com/office/drawing/2014/main" val="835185901"/>
                    </a:ext>
                  </a:extLst>
                </a:gridCol>
                <a:gridCol w="2367702">
                  <a:extLst>
                    <a:ext uri="{9D8B030D-6E8A-4147-A177-3AD203B41FA5}">
                      <a16:colId xmlns:a16="http://schemas.microsoft.com/office/drawing/2014/main" val="4291345977"/>
                    </a:ext>
                  </a:extLst>
                </a:gridCol>
              </a:tblGrid>
              <a:tr h="612998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zh-TW" altLang="en-US" sz="1800" b="1" kern="150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編號</a:t>
                      </a:r>
                      <a:endParaRPr lang="zh-TW" sz="1800" b="1" kern="150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D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zh-TW" altLang="en-US" sz="1800" b="1" kern="150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企業名稱</a:t>
                      </a:r>
                      <a:endParaRPr lang="zh-TW" sz="1800" b="1" kern="150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D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zh-TW" altLang="en-US" sz="1800" b="1" kern="0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職缺名稱</a:t>
                      </a:r>
                      <a:endParaRPr lang="zh-TW" sz="1800" b="1" kern="150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D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en-US" sz="1800" b="1" kern="0" dirty="0" err="1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數量</a:t>
                      </a:r>
                      <a:endParaRPr lang="zh-TW" sz="1800" b="1" kern="150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D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7261324"/>
                  </a:ext>
                </a:extLst>
              </a:tr>
              <a:tr h="452508"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1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5887165"/>
                  </a:ext>
                </a:extLst>
              </a:tr>
              <a:tr h="452508"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2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3401948"/>
                  </a:ext>
                </a:extLst>
              </a:tr>
              <a:tr h="452508"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3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1722899"/>
                  </a:ext>
                </a:extLst>
              </a:tr>
              <a:tr h="452508"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r>
                        <a:rPr lang="en-US" altLang="zh-TW" sz="1800" kern="15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4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endParaRPr lang="zh-TW" sz="1800" kern="15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9276020"/>
                  </a:ext>
                </a:extLst>
              </a:tr>
              <a:tr h="452508"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r>
                        <a:rPr lang="en-US" altLang="zh-TW" sz="1800" kern="15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5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1957917"/>
                  </a:ext>
                </a:extLst>
              </a:tr>
              <a:tr h="452508"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0676894"/>
                  </a:ext>
                </a:extLst>
              </a:tr>
              <a:tr h="452508"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0397419"/>
                  </a:ext>
                </a:extLst>
              </a:tr>
              <a:tr h="452508"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93273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50307058"/>
      </p:ext>
    </p:extLst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41043BC-53B5-4BEA-A697-20589EFE3B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9267" y="272020"/>
            <a:ext cx="5215885" cy="488541"/>
          </a:xfrm>
        </p:spPr>
        <p:txBody>
          <a:bodyPr>
            <a:noAutofit/>
          </a:bodyPr>
          <a:lstStyle/>
          <a:p>
            <a:r>
              <a:rPr kumimoji="0" lang="zh-TW" altLang="en-US" sz="36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陸</a:t>
            </a:r>
            <a:r>
              <a:rPr lang="zh-TW" altLang="zh-TW" sz="36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、</a:t>
            </a:r>
            <a:r>
              <a:rPr lang="zh-TW" altLang="en-US" sz="36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  <a:sym typeface="Helvetica Neue"/>
              </a:rPr>
              <a:t>其他有利審查之資料</a:t>
            </a:r>
            <a:endParaRPr lang="zh-TW" altLang="en-US" sz="3600" b="1" kern="1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  <p:sp>
        <p:nvSpPr>
          <p:cNvPr id="25" name="投影片編號版面配置區 2">
            <a:extLst>
              <a:ext uri="{FF2B5EF4-FFF2-40B4-BE49-F238E27FC236}">
                <a16:creationId xmlns:a16="http://schemas.microsoft.com/office/drawing/2014/main" id="{454B8513-E924-4D03-83BE-BCFB5755B66A}"/>
              </a:ext>
            </a:extLst>
          </p:cNvPr>
          <p:cNvSpPr txBox="1">
            <a:spLocks/>
          </p:cNvSpPr>
          <p:nvPr/>
        </p:nvSpPr>
        <p:spPr>
          <a:xfrm>
            <a:off x="11959565" y="6622038"/>
            <a:ext cx="234038" cy="235962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marR="0" indent="228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457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685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9144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11430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1371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600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828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F4EACC7-37E3-43A5-A5FB-BEB9CE95D266}" type="slidenum">
              <a:rPr kumimoji="0" lang="zh-TW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Helvetica Neue Light"/>
              </a:rPr>
              <a:pPr marL="0" marR="0" lvl="0" indent="0" algn="ctr" defTabSz="8255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zh-TW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Helvetica Neue Light"/>
            </a:endParaRP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859A823-66DF-4537-AF33-D2708F87F4FD}"/>
              </a:ext>
            </a:extLst>
          </p:cNvPr>
          <p:cNvSpPr txBox="1"/>
          <p:nvPr/>
        </p:nvSpPr>
        <p:spPr>
          <a:xfrm>
            <a:off x="323166" y="900496"/>
            <a:ext cx="829553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TW" altLang="en-US" sz="32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三</a:t>
            </a:r>
            <a:r>
              <a:rPr lang="zh-TW" altLang="zh-TW" sz="32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en-US" sz="32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培訓學員名單</a:t>
            </a:r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8C562490-81DA-4AA5-A7F3-09F60F9668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7524721"/>
              </p:ext>
            </p:extLst>
          </p:nvPr>
        </p:nvGraphicFramePr>
        <p:xfrm>
          <a:off x="389267" y="1494582"/>
          <a:ext cx="11307928" cy="4066200"/>
        </p:xfrm>
        <a:graphic>
          <a:graphicData uri="http://schemas.openxmlformats.org/drawingml/2006/table">
            <a:tbl>
              <a:tblPr/>
              <a:tblGrid>
                <a:gridCol w="810141">
                  <a:extLst>
                    <a:ext uri="{9D8B030D-6E8A-4147-A177-3AD203B41FA5}">
                      <a16:colId xmlns:a16="http://schemas.microsoft.com/office/drawing/2014/main" val="2304471702"/>
                    </a:ext>
                  </a:extLst>
                </a:gridCol>
                <a:gridCol w="3135086">
                  <a:extLst>
                    <a:ext uri="{9D8B030D-6E8A-4147-A177-3AD203B41FA5}">
                      <a16:colId xmlns:a16="http://schemas.microsoft.com/office/drawing/2014/main" val="496480689"/>
                    </a:ext>
                  </a:extLst>
                </a:gridCol>
                <a:gridCol w="3325090">
                  <a:extLst>
                    <a:ext uri="{9D8B030D-6E8A-4147-A177-3AD203B41FA5}">
                      <a16:colId xmlns:a16="http://schemas.microsoft.com/office/drawing/2014/main" val="835185901"/>
                    </a:ext>
                  </a:extLst>
                </a:gridCol>
                <a:gridCol w="4037611">
                  <a:extLst>
                    <a:ext uri="{9D8B030D-6E8A-4147-A177-3AD203B41FA5}">
                      <a16:colId xmlns:a16="http://schemas.microsoft.com/office/drawing/2014/main" val="4291345977"/>
                    </a:ext>
                  </a:extLst>
                </a:gridCol>
              </a:tblGrid>
              <a:tr h="529457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zh-TW" altLang="en-US" sz="1800" b="1" kern="150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編號</a:t>
                      </a:r>
                      <a:endParaRPr lang="zh-TW" sz="1800" b="1" kern="150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D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zh-TW" altLang="en-US" sz="1800" b="1" kern="150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類別</a:t>
                      </a:r>
                      <a:endParaRPr lang="en-US" altLang="zh-TW" sz="1800" b="1" kern="150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en-US" altLang="zh-TW" sz="1800" b="1" kern="150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TW" altLang="en-US" sz="1800" b="1" kern="150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本科生</a:t>
                      </a:r>
                      <a:r>
                        <a:rPr lang="en-US" altLang="zh-TW" sz="1800" b="1" kern="150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TW" altLang="en-US" sz="1800" b="1" kern="150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非本科生</a:t>
                      </a:r>
                      <a:r>
                        <a:rPr lang="en-US" altLang="zh-TW" sz="1800" b="1" kern="150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)</a:t>
                      </a:r>
                      <a:endParaRPr lang="zh-TW" sz="1800" b="1" kern="150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D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zh-TW" altLang="en-US" sz="1800" b="1" kern="0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屬性</a:t>
                      </a:r>
                      <a:endParaRPr lang="en-US" altLang="zh-TW" sz="1800" b="1" kern="0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en-US" altLang="zh-TW" sz="1800" b="1" kern="0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TW" altLang="en-US" sz="1800" b="1" kern="0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本國籍</a:t>
                      </a:r>
                      <a:r>
                        <a:rPr lang="en-US" altLang="zh-TW" sz="1800" b="1" kern="0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TW" altLang="en-US" sz="1800" b="1" ker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僑外生</a:t>
                      </a:r>
                      <a:r>
                        <a:rPr lang="en-US" altLang="zh-TW" sz="1800" b="1" kern="0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)</a:t>
                      </a:r>
                      <a:endParaRPr lang="zh-TW" sz="1800" b="1" kern="150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D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00000"/>
                        </a:lnSpc>
                      </a:pPr>
                      <a:r>
                        <a:rPr lang="zh-TW" altLang="en-US" sz="1800" b="1" kern="150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姓名</a:t>
                      </a:r>
                      <a:endParaRPr lang="zh-TW" sz="1800" b="1" kern="150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D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7261324"/>
                  </a:ext>
                </a:extLst>
              </a:tr>
              <a:tr h="390840"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1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5887165"/>
                  </a:ext>
                </a:extLst>
              </a:tr>
              <a:tr h="390840"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2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3401948"/>
                  </a:ext>
                </a:extLst>
              </a:tr>
              <a:tr h="390840"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3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r>
                        <a:rPr lang="en-US" sz="18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1722899"/>
                  </a:ext>
                </a:extLst>
              </a:tr>
              <a:tr h="390840"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r>
                        <a:rPr lang="en-US" altLang="zh-TW" sz="1800" kern="15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4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endParaRPr lang="zh-TW" sz="1800" kern="15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9276020"/>
                  </a:ext>
                </a:extLst>
              </a:tr>
              <a:tr h="390840"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r>
                        <a:rPr lang="en-US" altLang="zh-TW" sz="1800" kern="15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5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endParaRPr lang="zh-TW" sz="1800" kern="15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1957917"/>
                  </a:ext>
                </a:extLst>
              </a:tr>
              <a:tr h="390840"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endParaRPr lang="zh-TW" sz="1800" kern="15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8092595"/>
                  </a:ext>
                </a:extLst>
              </a:tr>
              <a:tr h="390840"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endParaRPr lang="zh-TW" sz="1800" kern="15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9756252"/>
                  </a:ext>
                </a:extLst>
              </a:tr>
              <a:tr h="390840"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endParaRPr lang="zh-TW" sz="1800" kern="15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3596051"/>
                  </a:ext>
                </a:extLst>
              </a:tr>
              <a:tr h="390840"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endParaRPr lang="zh-TW" sz="1800" kern="15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2000"/>
                        </a:lnSpc>
                      </a:pP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1474749"/>
                  </a:ext>
                </a:extLst>
              </a:tr>
            </a:tbl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id="{447F5E89-0C86-4BFA-82D9-766C878DDBAD}"/>
              </a:ext>
            </a:extLst>
          </p:cNvPr>
          <p:cNvSpPr/>
          <p:nvPr/>
        </p:nvSpPr>
        <p:spPr>
          <a:xfrm>
            <a:off x="323166" y="5601244"/>
            <a:ext cx="6474671" cy="3562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dirty="0">
                <a:solidFill>
                  <a:schemeClr val="bg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建議留意性別平等</a:t>
            </a:r>
          </a:p>
        </p:txBody>
      </p:sp>
    </p:spTree>
    <p:extLst>
      <p:ext uri="{BB962C8B-B14F-4D97-AF65-F5344CB8AC3E}">
        <p14:creationId xmlns:p14="http://schemas.microsoft.com/office/powerpoint/2010/main" val="1897363893"/>
      </p:ext>
    </p:extLst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41043BC-53B5-4BEA-A697-20589EFE3B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9267" y="272020"/>
            <a:ext cx="5215885" cy="488541"/>
          </a:xfrm>
        </p:spPr>
        <p:txBody>
          <a:bodyPr>
            <a:noAutofit/>
          </a:bodyPr>
          <a:lstStyle/>
          <a:p>
            <a:r>
              <a:rPr kumimoji="0" lang="zh-TW" altLang="en-US" sz="36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陸</a:t>
            </a:r>
            <a:r>
              <a:rPr lang="zh-TW" altLang="zh-TW" sz="36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、</a:t>
            </a:r>
            <a:r>
              <a:rPr lang="zh-TW" altLang="en-US" sz="36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  <a:sym typeface="Helvetica Neue"/>
              </a:rPr>
              <a:t>其他有利審查之資料</a:t>
            </a:r>
            <a:endParaRPr lang="zh-TW" altLang="en-US" sz="3600" b="1" kern="1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  <p:sp>
        <p:nvSpPr>
          <p:cNvPr id="25" name="投影片編號版面配置區 2">
            <a:extLst>
              <a:ext uri="{FF2B5EF4-FFF2-40B4-BE49-F238E27FC236}">
                <a16:creationId xmlns:a16="http://schemas.microsoft.com/office/drawing/2014/main" id="{454B8513-E924-4D03-83BE-BCFB5755B66A}"/>
              </a:ext>
            </a:extLst>
          </p:cNvPr>
          <p:cNvSpPr txBox="1">
            <a:spLocks/>
          </p:cNvSpPr>
          <p:nvPr/>
        </p:nvSpPr>
        <p:spPr>
          <a:xfrm>
            <a:off x="11959565" y="6622038"/>
            <a:ext cx="234038" cy="235962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marR="0" indent="228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457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685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9144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11430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1371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600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828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F4EACC7-37E3-43A5-A5FB-BEB9CE95D266}" type="slidenum">
              <a:rPr kumimoji="0" lang="zh-TW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Helvetica Neue Light"/>
              </a:rPr>
              <a:pPr marL="0" marR="0" lvl="0" indent="0" algn="ctr" defTabSz="8255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zh-TW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Helvetica Neue Light"/>
            </a:endParaRP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859A823-66DF-4537-AF33-D2708F87F4FD}"/>
              </a:ext>
            </a:extLst>
          </p:cNvPr>
          <p:cNvSpPr txBox="1"/>
          <p:nvPr/>
        </p:nvSpPr>
        <p:spPr>
          <a:xfrm>
            <a:off x="323166" y="900496"/>
            <a:ext cx="829553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TW" altLang="en-US" sz="32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四</a:t>
            </a:r>
            <a:r>
              <a:rPr lang="zh-TW" altLang="zh-TW" sz="32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en-US" sz="32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其他</a:t>
            </a:r>
          </a:p>
        </p:txBody>
      </p:sp>
    </p:spTree>
    <p:extLst>
      <p:ext uri="{BB962C8B-B14F-4D97-AF65-F5344CB8AC3E}">
        <p14:creationId xmlns:p14="http://schemas.microsoft.com/office/powerpoint/2010/main" val="4053341649"/>
      </p:ext>
    </p:extLst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9D56F9-5409-C54A-7ABE-8C33E584E2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CA3077BE-44BC-2C53-F579-D63CF3B0E6E7}"/>
              </a:ext>
            </a:extLst>
          </p:cNvPr>
          <p:cNvSpPr txBox="1"/>
          <p:nvPr/>
        </p:nvSpPr>
        <p:spPr>
          <a:xfrm>
            <a:off x="887070" y="3119430"/>
            <a:ext cx="10417859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zh-TW" altLang="en-US" sz="60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報告完畢</a:t>
            </a:r>
            <a:endParaRPr kumimoji="0" lang="en-US" altLang="zh-TW" sz="60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5" name="投影片編號版面配置區 2">
            <a:extLst>
              <a:ext uri="{FF2B5EF4-FFF2-40B4-BE49-F238E27FC236}">
                <a16:creationId xmlns:a16="http://schemas.microsoft.com/office/drawing/2014/main" id="{466D5345-9247-4656-81C5-F5552F24AA6D}"/>
              </a:ext>
            </a:extLst>
          </p:cNvPr>
          <p:cNvSpPr txBox="1">
            <a:spLocks/>
          </p:cNvSpPr>
          <p:nvPr/>
        </p:nvSpPr>
        <p:spPr>
          <a:xfrm>
            <a:off x="11959565" y="6622038"/>
            <a:ext cx="234038" cy="235962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marR="0" indent="228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457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685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9144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11430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1371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600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828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fld id="{8F4EACC7-37E3-43A5-A5FB-BEB9CE95D266}" type="slidenum">
              <a:rPr lang="zh-TW" altLang="en-US" sz="1200" b="1">
                <a:latin typeface="微軟正黑體" panose="020B0604030504040204" pitchFamily="34" charset="-120"/>
                <a:ea typeface="微軟正黑體" panose="020B0604030504040204" pitchFamily="34" charset="-120"/>
              </a:rPr>
              <a:pPr/>
              <a:t>28</a:t>
            </a:fld>
            <a:endParaRPr lang="zh-TW" altLang="en-US" sz="1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39728691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投影片編號版面配置區 2">
            <a:extLst>
              <a:ext uri="{FF2B5EF4-FFF2-40B4-BE49-F238E27FC236}">
                <a16:creationId xmlns:a16="http://schemas.microsoft.com/office/drawing/2014/main" id="{33BB650C-1427-1754-FF08-231EF67943D7}"/>
              </a:ext>
            </a:extLst>
          </p:cNvPr>
          <p:cNvSpPr txBox="1">
            <a:spLocks/>
          </p:cNvSpPr>
          <p:nvPr/>
        </p:nvSpPr>
        <p:spPr>
          <a:xfrm>
            <a:off x="12005250" y="6622038"/>
            <a:ext cx="142668" cy="235962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marR="0" indent="228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457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685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9144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11430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1371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600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828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fld id="{8F4EACC7-37E3-43A5-A5FB-BEB9CE95D266}" type="slidenum">
              <a:rPr lang="zh-TW" altLang="en-US" sz="1200" b="1">
                <a:latin typeface="微軟正黑體" panose="020B0604030504040204" pitchFamily="34" charset="-120"/>
                <a:ea typeface="微軟正黑體" panose="020B0604030504040204" pitchFamily="34" charset="-120"/>
              </a:rPr>
              <a:pPr/>
              <a:t>3</a:t>
            </a:fld>
            <a:endParaRPr lang="zh-TW" altLang="en-US" sz="1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文字方塊 1">
            <a:extLst>
              <a:ext uri="{FF2B5EF4-FFF2-40B4-BE49-F238E27FC236}">
                <a16:creationId xmlns:a16="http://schemas.microsoft.com/office/drawing/2014/main" id="{B73527F2-E51F-A103-D65C-1ADBAF8EE351}"/>
              </a:ext>
            </a:extLst>
          </p:cNvPr>
          <p:cNvSpPr txBox="1"/>
          <p:nvPr/>
        </p:nvSpPr>
        <p:spPr>
          <a:xfrm>
            <a:off x="3604369" y="1142024"/>
            <a:ext cx="7459172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6530" marR="0" lvl="0" indent="0" algn="l" defTabSz="914400" rtl="0" eaLnBrk="1" fontAlgn="auto" latinLnBrk="0" hangingPunct="1">
              <a:lnSpc>
                <a:spcPts val="24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34000" algn="r"/>
              </a:tabLst>
              <a:defRPr/>
            </a:pPr>
            <a:r>
              <a:rPr kumimoji="0" lang="zh-TW" altLang="zh-TW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壹、</a:t>
            </a:r>
            <a:r>
              <a:rPr kumimoji="0" lang="zh-TW" altLang="en-US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單位簡介</a:t>
            </a:r>
            <a:r>
              <a:rPr kumimoji="0" lang="en-US" altLang="zh-TW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	</a:t>
            </a:r>
            <a:endParaRPr kumimoji="0" lang="zh-TW" altLang="zh-TW" sz="2400" b="0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  <a:p>
            <a:pPr marL="176530" marR="0" lvl="0" indent="0" algn="l" defTabSz="914400" rtl="0" eaLnBrk="1" fontAlgn="auto" latinLnBrk="0" hangingPunct="1">
              <a:lnSpc>
                <a:spcPts val="24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34000" algn="r"/>
              </a:tabLst>
              <a:defRPr/>
            </a:pPr>
            <a:r>
              <a:rPr kumimoji="0" lang="zh-TW" altLang="zh-TW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貳、</a:t>
            </a:r>
            <a:r>
              <a:rPr kumimoji="0" lang="zh-TW" altLang="en-US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計畫目標</a:t>
            </a:r>
            <a:endParaRPr kumimoji="0" lang="en-US" altLang="zh-TW" sz="2400" b="0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  <a:p>
            <a:pPr marL="176530" marR="0" lvl="0" indent="0" algn="l" defTabSz="914400" rtl="0" eaLnBrk="1" fontAlgn="auto" latinLnBrk="0" hangingPunct="1">
              <a:lnSpc>
                <a:spcPts val="24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34000" algn="r"/>
              </a:tabLst>
              <a:defRPr/>
            </a:pPr>
            <a:r>
              <a:rPr lang="zh-TW" altLang="en-US" sz="2400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參、實施策略及方法</a:t>
            </a:r>
            <a:r>
              <a:rPr kumimoji="0" lang="en-US" altLang="zh-TW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	</a:t>
            </a:r>
            <a:endParaRPr kumimoji="0" lang="zh-TW" altLang="zh-TW" sz="2400" b="0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  <a:p>
            <a:pPr marL="0" marR="0" lvl="0" indent="533400" algn="l" defTabSz="914400" rtl="0" eaLnBrk="1" fontAlgn="auto" latinLnBrk="0" hangingPunct="1">
              <a:lnSpc>
                <a:spcPts val="24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34000" algn="r"/>
              </a:tabLst>
              <a:defRPr/>
            </a:pPr>
            <a:r>
              <a:rPr kumimoji="0" lang="zh-TW" altLang="zh-TW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一、</a:t>
            </a:r>
            <a:r>
              <a:rPr kumimoji="0" lang="zh-TW" altLang="en-US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招募</a:t>
            </a:r>
            <a:r>
              <a:rPr kumimoji="0" lang="zh-TW" altLang="zh-TW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甄選方式</a:t>
            </a:r>
            <a:r>
              <a:rPr kumimoji="0" lang="en-US" altLang="zh-TW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	</a:t>
            </a:r>
            <a:endParaRPr kumimoji="0" lang="zh-TW" altLang="zh-TW" sz="2400" b="0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  <a:p>
            <a:pPr marL="0" marR="0" lvl="0" indent="533400" algn="l" defTabSz="914400" rtl="0" eaLnBrk="1" fontAlgn="auto" latinLnBrk="0" hangingPunct="1">
              <a:lnSpc>
                <a:spcPts val="24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34000" algn="r"/>
              </a:tabLst>
              <a:defRPr/>
            </a:pPr>
            <a:r>
              <a:rPr kumimoji="0" lang="zh-TW" altLang="zh-TW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二、</a:t>
            </a:r>
            <a:r>
              <a:rPr kumimoji="0" lang="zh-TW" altLang="en-US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專業培訓課程規劃</a:t>
            </a:r>
            <a:r>
              <a:rPr kumimoji="0" lang="en-US" altLang="zh-TW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	</a:t>
            </a:r>
            <a:endParaRPr kumimoji="0" lang="zh-TW" altLang="zh-TW" sz="2400" b="0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  <a:p>
            <a:pPr marL="0" marR="0" lvl="0" indent="533400" algn="l" defTabSz="914400" rtl="0" eaLnBrk="1" fontAlgn="auto" latinLnBrk="0" hangingPunct="1">
              <a:lnSpc>
                <a:spcPts val="24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34000" algn="r"/>
              </a:tabLst>
              <a:defRPr/>
            </a:pPr>
            <a:r>
              <a:rPr kumimoji="0" lang="zh-TW" altLang="zh-TW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三、</a:t>
            </a:r>
            <a:r>
              <a:rPr kumimoji="0" lang="zh-TW" altLang="en-US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場域實作規劃 </a:t>
            </a:r>
            <a:r>
              <a:rPr kumimoji="0" lang="en-US" altLang="zh-TW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	</a:t>
            </a:r>
            <a:endParaRPr kumimoji="0" lang="zh-TW" altLang="zh-TW" sz="2400" b="0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  <a:p>
            <a:pPr marL="0" marR="0" lvl="0" indent="533400" algn="l" defTabSz="914400" rtl="0" eaLnBrk="1" fontAlgn="auto" latinLnBrk="0" hangingPunct="1">
              <a:lnSpc>
                <a:spcPts val="24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34000" algn="r"/>
              </a:tabLst>
              <a:defRPr/>
            </a:pPr>
            <a:r>
              <a:rPr kumimoji="0" lang="zh-TW" altLang="zh-TW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四、</a:t>
            </a:r>
            <a:r>
              <a:rPr kumimoji="0" lang="zh-TW" altLang="en-US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企業實習規劃</a:t>
            </a:r>
            <a:r>
              <a:rPr kumimoji="0" lang="en-US" altLang="zh-TW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	</a:t>
            </a:r>
            <a:endParaRPr kumimoji="0" lang="zh-TW" altLang="zh-TW" sz="2400" b="0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  <a:p>
            <a:pPr marL="0" marR="0" lvl="0" indent="177800" algn="l" defTabSz="914400" rtl="0" eaLnBrk="1" fontAlgn="auto" latinLnBrk="0" hangingPunct="1">
              <a:lnSpc>
                <a:spcPts val="24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34000" algn="r"/>
              </a:tabLst>
              <a:defRPr/>
            </a:pPr>
            <a:r>
              <a:rPr kumimoji="0" lang="zh-TW" altLang="en-US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肆</a:t>
            </a:r>
            <a:r>
              <a:rPr kumimoji="0" lang="zh-TW" altLang="zh-TW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、實施可行性分析</a:t>
            </a:r>
            <a:r>
              <a:rPr kumimoji="0" lang="en-US" altLang="zh-TW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	</a:t>
            </a:r>
            <a:endParaRPr kumimoji="0" lang="zh-TW" altLang="zh-TW" sz="2400" b="0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  <a:p>
            <a:pPr marL="0" marR="0" lvl="0" indent="533400" algn="l" defTabSz="914400" rtl="0" eaLnBrk="1" fontAlgn="auto" latinLnBrk="0" hangingPunct="1">
              <a:lnSpc>
                <a:spcPts val="24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34000" algn="r"/>
              </a:tabLst>
              <a:defRPr/>
            </a:pPr>
            <a:r>
              <a:rPr kumimoji="0" lang="zh-TW" altLang="zh-TW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一、培訓單位優勢</a:t>
            </a:r>
            <a:r>
              <a:rPr kumimoji="0" lang="zh-TW" altLang="en-US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與</a:t>
            </a:r>
            <a:r>
              <a:rPr kumimoji="0" lang="zh-TW" altLang="zh-TW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能量</a:t>
            </a:r>
            <a:r>
              <a:rPr kumimoji="0" lang="en-US" altLang="zh-TW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	</a:t>
            </a:r>
            <a:endParaRPr kumimoji="0" lang="zh-TW" altLang="zh-TW" sz="2400" b="0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  <a:p>
            <a:pPr marL="0" marR="0" lvl="0" indent="533400" algn="l" defTabSz="914400" rtl="0" eaLnBrk="1" fontAlgn="auto" latinLnBrk="0" hangingPunct="1">
              <a:lnSpc>
                <a:spcPts val="24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34000" algn="r"/>
              </a:tabLst>
              <a:defRPr/>
            </a:pPr>
            <a:r>
              <a:rPr kumimoji="0" lang="zh-TW" altLang="zh-TW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二</a:t>
            </a:r>
            <a:r>
              <a:rPr kumimoji="0" lang="zh-TW" altLang="en-US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、合作企業優勢與能量</a:t>
            </a:r>
            <a:endParaRPr kumimoji="0" lang="en-US" altLang="zh-TW" sz="2400" b="0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  <a:p>
            <a:pPr lvl="0" indent="533400">
              <a:lnSpc>
                <a:spcPts val="2400"/>
              </a:lnSpc>
              <a:spcBef>
                <a:spcPts val="600"/>
              </a:spcBef>
              <a:tabLst>
                <a:tab pos="5334000" algn="r"/>
              </a:tabLst>
              <a:defRPr/>
            </a:pPr>
            <a:r>
              <a:rPr lang="zh-TW" altLang="en-US" sz="2400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三、就業媒合策略</a:t>
            </a:r>
            <a:r>
              <a:rPr kumimoji="0" lang="en-US" altLang="zh-TW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	</a:t>
            </a:r>
            <a:endParaRPr kumimoji="0" lang="zh-TW" altLang="zh-TW" sz="2400" b="0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  <a:p>
            <a:pPr marL="0" marR="0" lvl="0" indent="177800" algn="l" defTabSz="914400" rtl="0" eaLnBrk="1" fontAlgn="auto" latinLnBrk="0" hangingPunct="1">
              <a:lnSpc>
                <a:spcPts val="24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34000" algn="r"/>
              </a:tabLst>
              <a:defRPr/>
            </a:pPr>
            <a:r>
              <a:rPr kumimoji="0" lang="zh-TW" altLang="en-US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伍</a:t>
            </a:r>
            <a:r>
              <a:rPr kumimoji="0" lang="zh-TW" altLang="zh-TW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、經費編列</a:t>
            </a:r>
            <a:endParaRPr kumimoji="0" lang="en-US" altLang="zh-TW" sz="2400" b="0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  <a:p>
            <a:pPr marL="0" marR="0" lvl="0" indent="177800" algn="l" defTabSz="914400" rtl="0" eaLnBrk="1" fontAlgn="auto" latinLnBrk="0" hangingPunct="1">
              <a:lnSpc>
                <a:spcPts val="24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34000" algn="r"/>
              </a:tabLst>
              <a:defRPr/>
            </a:pPr>
            <a:r>
              <a:rPr lang="zh-TW" altLang="en-US" sz="2400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陸</a:t>
            </a:r>
            <a:r>
              <a:rPr lang="zh-TW" altLang="zh-TW" sz="2400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en-US" sz="2400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Helvetica Neue"/>
              </a:rPr>
              <a:t>其他有利審查之資料</a:t>
            </a:r>
            <a:r>
              <a:rPr kumimoji="0" lang="en-US" altLang="zh-TW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00FF"/>
                </a:highlight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	</a:t>
            </a:r>
            <a:endParaRPr kumimoji="0" lang="zh-TW" altLang="zh-TW" sz="2400" b="0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highlight>
                <a:srgbClr val="FF00FF"/>
              </a:highlight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id="{497B6280-D9D9-EF2D-6A76-1161A1ED3801}"/>
              </a:ext>
            </a:extLst>
          </p:cNvPr>
          <p:cNvSpPr txBox="1"/>
          <p:nvPr/>
        </p:nvSpPr>
        <p:spPr>
          <a:xfrm>
            <a:off x="557784" y="2459504"/>
            <a:ext cx="2506257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TW" altLang="en-US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計畫書</a:t>
            </a:r>
            <a:endParaRPr lang="en-US" altLang="zh-TW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r"/>
            <a:r>
              <a:rPr lang="zh-TW" altLang="en-US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大綱</a:t>
            </a:r>
            <a:endParaRPr lang="en-US" altLang="zh-TW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D67BA561-03E2-A991-B4E1-CBFE743910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74205" y="3562482"/>
            <a:ext cx="4320000" cy="76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3653414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A47F285-B331-4C9A-9BA1-854BFF1324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167" y="194903"/>
            <a:ext cx="3830192" cy="488541"/>
          </a:xfrm>
        </p:spPr>
        <p:txBody>
          <a:bodyPr>
            <a:noAutofit/>
          </a:bodyPr>
          <a:lstStyle/>
          <a:p>
            <a:r>
              <a:rPr kumimoji="0" lang="zh-TW" altLang="zh-TW" sz="36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壹、</a:t>
            </a:r>
            <a:r>
              <a:rPr kumimoji="0" lang="zh-TW" altLang="en-US" sz="36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單位簡介</a:t>
            </a:r>
            <a:endParaRPr lang="zh-TW" altLang="en-US" sz="3600" b="1" dirty="0"/>
          </a:p>
        </p:txBody>
      </p:sp>
      <p:sp>
        <p:nvSpPr>
          <p:cNvPr id="19" name="投影片編號版面配置區 2">
            <a:extLst>
              <a:ext uri="{FF2B5EF4-FFF2-40B4-BE49-F238E27FC236}">
                <a16:creationId xmlns:a16="http://schemas.microsoft.com/office/drawing/2014/main" id="{95176957-2569-41AE-AF40-10C6E82B0798}"/>
              </a:ext>
            </a:extLst>
          </p:cNvPr>
          <p:cNvSpPr txBox="1">
            <a:spLocks/>
          </p:cNvSpPr>
          <p:nvPr/>
        </p:nvSpPr>
        <p:spPr>
          <a:xfrm>
            <a:off x="12005250" y="6622038"/>
            <a:ext cx="142668" cy="235962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marR="0" indent="228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457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685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9144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11430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1371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600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828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fld id="{8F4EACC7-37E3-43A5-A5FB-BEB9CE95D266}" type="slidenum">
              <a:rPr lang="zh-TW" altLang="en-US" sz="1200" b="1">
                <a:latin typeface="微軟正黑體" panose="020B0604030504040204" pitchFamily="34" charset="-120"/>
                <a:ea typeface="微軟正黑體" panose="020B0604030504040204" pitchFamily="34" charset="-120"/>
              </a:rPr>
              <a:pPr/>
              <a:t>4</a:t>
            </a:fld>
            <a:endParaRPr lang="zh-TW" altLang="en-US" sz="1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0" name="文字方塊 19">
            <a:extLst>
              <a:ext uri="{FF2B5EF4-FFF2-40B4-BE49-F238E27FC236}">
                <a16:creationId xmlns:a16="http://schemas.microsoft.com/office/drawing/2014/main" id="{8E514FEA-C179-4F34-A288-E33B475CCEF8}"/>
              </a:ext>
            </a:extLst>
          </p:cNvPr>
          <p:cNvSpPr txBox="1"/>
          <p:nvPr/>
        </p:nvSpPr>
        <p:spPr>
          <a:xfrm>
            <a:off x="404869" y="999647"/>
            <a:ext cx="60978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TW" altLang="en-US" sz="3200" b="1" i="0" u="none" strike="noStrike" kern="1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培訓單位簡介</a:t>
            </a:r>
            <a:r>
              <a:rPr kumimoji="0" lang="en-US" altLang="zh-TW" sz="3200" b="1" i="0" u="none" strike="noStrike" kern="1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/</a:t>
            </a:r>
            <a:r>
              <a:rPr kumimoji="0" lang="zh-TW" altLang="en-US" sz="3200" b="1" i="0" u="none" strike="noStrike" kern="1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現況介紹</a:t>
            </a:r>
            <a:endParaRPr lang="zh-TW" altLang="en-US" sz="3200" b="1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2895126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A47F285-B331-4C9A-9BA1-854BFF1324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167" y="194903"/>
            <a:ext cx="3830192" cy="488541"/>
          </a:xfrm>
        </p:spPr>
        <p:txBody>
          <a:bodyPr>
            <a:noAutofit/>
          </a:bodyPr>
          <a:lstStyle/>
          <a:p>
            <a:r>
              <a:rPr lang="zh-TW" altLang="en-US" sz="36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貳</a:t>
            </a:r>
            <a:r>
              <a:rPr kumimoji="0" lang="zh-TW" altLang="zh-TW" sz="36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、計畫目標</a:t>
            </a:r>
            <a:endParaRPr lang="zh-TW" altLang="en-US" sz="3600" b="1" dirty="0"/>
          </a:p>
        </p:txBody>
      </p:sp>
      <p:sp>
        <p:nvSpPr>
          <p:cNvPr id="19" name="投影片編號版面配置區 2">
            <a:extLst>
              <a:ext uri="{FF2B5EF4-FFF2-40B4-BE49-F238E27FC236}">
                <a16:creationId xmlns:a16="http://schemas.microsoft.com/office/drawing/2014/main" id="{95176957-2569-41AE-AF40-10C6E82B0798}"/>
              </a:ext>
            </a:extLst>
          </p:cNvPr>
          <p:cNvSpPr txBox="1">
            <a:spLocks/>
          </p:cNvSpPr>
          <p:nvPr/>
        </p:nvSpPr>
        <p:spPr>
          <a:xfrm>
            <a:off x="12005250" y="6622038"/>
            <a:ext cx="142668" cy="235962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marR="0" indent="228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457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685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9144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11430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1371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600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828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F4EACC7-37E3-43A5-A5FB-BEB9CE95D266}" type="slidenum">
              <a:rPr kumimoji="0" lang="zh-TW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Helvetica Neue Light"/>
              </a:rPr>
              <a:pPr marL="0" marR="0" lvl="0" indent="0" algn="ctr" defTabSz="8255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TW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Helvetica Neue Light"/>
            </a:endParaRPr>
          </a:p>
        </p:txBody>
      </p:sp>
      <p:sp>
        <p:nvSpPr>
          <p:cNvPr id="20" name="文字方塊 19">
            <a:extLst>
              <a:ext uri="{FF2B5EF4-FFF2-40B4-BE49-F238E27FC236}">
                <a16:creationId xmlns:a16="http://schemas.microsoft.com/office/drawing/2014/main" id="{8E514FEA-C179-4F34-A288-E33B475CCEF8}"/>
              </a:ext>
            </a:extLst>
          </p:cNvPr>
          <p:cNvSpPr txBox="1"/>
          <p:nvPr/>
        </p:nvSpPr>
        <p:spPr>
          <a:xfrm>
            <a:off x="404868" y="999647"/>
            <a:ext cx="745897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1" i="0" u="none" strike="noStrike" kern="1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本計畫內容</a:t>
            </a:r>
            <a:r>
              <a:rPr kumimoji="0" lang="en-US" altLang="zh-TW" sz="3200" b="1" i="0" u="none" strike="noStrike" kern="1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/</a:t>
            </a:r>
            <a:r>
              <a:rPr kumimoji="0" lang="zh-TW" altLang="en-US" sz="3200" b="1" i="0" u="none" strike="noStrike" kern="1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執行目標</a:t>
            </a:r>
            <a:endParaRPr kumimoji="0" lang="zh-TW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3991166C-94B7-4A8B-9A3F-5031D08D5B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1180356"/>
              </p:ext>
            </p:extLst>
          </p:nvPr>
        </p:nvGraphicFramePr>
        <p:xfrm>
          <a:off x="404868" y="1605415"/>
          <a:ext cx="11529833" cy="443912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{B301B821-A1FF-4177-AEE7-76D212191A09}</a:tableStyleId>
              </a:tblPr>
              <a:tblGrid>
                <a:gridCol w="640243">
                  <a:extLst>
                    <a:ext uri="{9D8B030D-6E8A-4147-A177-3AD203B41FA5}">
                      <a16:colId xmlns:a16="http://schemas.microsoft.com/office/drawing/2014/main" val="539912646"/>
                    </a:ext>
                  </a:extLst>
                </a:gridCol>
                <a:gridCol w="1425730">
                  <a:extLst>
                    <a:ext uri="{9D8B030D-6E8A-4147-A177-3AD203B41FA5}">
                      <a16:colId xmlns:a16="http://schemas.microsoft.com/office/drawing/2014/main" val="3184682414"/>
                    </a:ext>
                  </a:extLst>
                </a:gridCol>
                <a:gridCol w="1425730">
                  <a:extLst>
                    <a:ext uri="{9D8B030D-6E8A-4147-A177-3AD203B41FA5}">
                      <a16:colId xmlns:a16="http://schemas.microsoft.com/office/drawing/2014/main" val="2713122501"/>
                    </a:ext>
                  </a:extLst>
                </a:gridCol>
                <a:gridCol w="1244600">
                  <a:extLst>
                    <a:ext uri="{9D8B030D-6E8A-4147-A177-3AD203B41FA5}">
                      <a16:colId xmlns:a16="http://schemas.microsoft.com/office/drawing/2014/main" val="1015223155"/>
                    </a:ext>
                  </a:extLst>
                </a:gridCol>
                <a:gridCol w="1891970">
                  <a:extLst>
                    <a:ext uri="{9D8B030D-6E8A-4147-A177-3AD203B41FA5}">
                      <a16:colId xmlns:a16="http://schemas.microsoft.com/office/drawing/2014/main" val="309131991"/>
                    </a:ext>
                  </a:extLst>
                </a:gridCol>
                <a:gridCol w="1199408">
                  <a:extLst>
                    <a:ext uri="{9D8B030D-6E8A-4147-A177-3AD203B41FA5}">
                      <a16:colId xmlns:a16="http://schemas.microsoft.com/office/drawing/2014/main" val="1528478433"/>
                    </a:ext>
                  </a:extLst>
                </a:gridCol>
                <a:gridCol w="1813976">
                  <a:extLst>
                    <a:ext uri="{9D8B030D-6E8A-4147-A177-3AD203B41FA5}">
                      <a16:colId xmlns:a16="http://schemas.microsoft.com/office/drawing/2014/main" val="3336554921"/>
                    </a:ext>
                  </a:extLst>
                </a:gridCol>
                <a:gridCol w="1888176">
                  <a:extLst>
                    <a:ext uri="{9D8B030D-6E8A-4147-A177-3AD203B41FA5}">
                      <a16:colId xmlns:a16="http://schemas.microsoft.com/office/drawing/2014/main" val="3704498956"/>
                    </a:ext>
                  </a:extLst>
                </a:gridCol>
              </a:tblGrid>
              <a:tr h="558493">
                <a:tc rowSpan="5">
                  <a:txBody>
                    <a:bodyPr/>
                    <a:lstStyle/>
                    <a:p>
                      <a:pPr marL="135255" marR="128905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TW" sz="2000" b="1" kern="1200" spc="-30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量化指標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177800" lvl="0" inden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SzPts val="1400"/>
                        <a:buFont typeface="標楷體" panose="03000509000000000000" pitchFamily="65" charset="-120"/>
                        <a:buNone/>
                        <a:tabLst>
                          <a:tab pos="657225" algn="l"/>
                          <a:tab pos="3770630" algn="l"/>
                        </a:tabLst>
                      </a:pPr>
                      <a:r>
                        <a:rPr lang="zh-TW" altLang="en-US" sz="2000" b="1" kern="1200" spc="-1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班數</a:t>
                      </a:r>
                      <a:endParaRPr lang="en-US" altLang="zh-TW" sz="2000" b="1" kern="1200" spc="-1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18000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7800" lvl="0" inden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SzPts val="1400"/>
                        <a:buFont typeface="標楷體" panose="03000509000000000000" pitchFamily="65" charset="-120"/>
                        <a:buNone/>
                        <a:tabLst>
                          <a:tab pos="657225" algn="l"/>
                        </a:tabLst>
                      </a:pPr>
                      <a:r>
                        <a:rPr lang="zh-TW" altLang="en-US" sz="2000" b="1" spc="-15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標楷體" panose="03000509000000000000" pitchFamily="65" charset="-120"/>
                        </a:rPr>
                        <a:t>本科</a:t>
                      </a:r>
                      <a:endParaRPr lang="en-US" altLang="zh-TW" sz="2000" b="1" spc="-15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標楷體" panose="03000509000000000000" pitchFamily="65" charset="-120"/>
                      </a:endParaRPr>
                    </a:p>
                  </a:txBody>
                  <a:tcPr marL="0" marR="0" marT="18000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7800" lvl="0" inden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SzPts val="1400"/>
                        <a:buFont typeface="標楷體" panose="03000509000000000000" pitchFamily="65" charset="-120"/>
                        <a:buNone/>
                        <a:tabLst>
                          <a:tab pos="657225" algn="l"/>
                        </a:tabLst>
                      </a:pPr>
                      <a:endParaRPr lang="en-US" altLang="zh-TW" sz="2000" b="1" spc="-15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標楷體" panose="03000509000000000000" pitchFamily="65" charset="-120"/>
                      </a:endParaRPr>
                    </a:p>
                  </a:txBody>
                  <a:tcPr marL="0" marR="0" marT="18000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78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Pts val="1400"/>
                        <a:buFont typeface="標楷體" panose="03000509000000000000" pitchFamily="65" charset="-120"/>
                        <a:buNone/>
                        <a:tabLst>
                          <a:tab pos="657225" algn="l"/>
                        </a:tabLst>
                        <a:defRPr/>
                      </a:pPr>
                      <a:r>
                        <a:rPr lang="zh-TW" altLang="zh-TW" sz="2000" b="1" kern="1200" spc="-1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培</a:t>
                      </a:r>
                      <a:r>
                        <a:rPr lang="zh-TW" altLang="en-US" sz="2000" b="1" kern="1200" spc="-1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訓</a:t>
                      </a:r>
                      <a:r>
                        <a:rPr lang="zh-TW" altLang="zh-TW" sz="2000" b="1" kern="1200" spc="-1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學員人數</a:t>
                      </a:r>
                      <a:r>
                        <a:rPr lang="en-US" altLang="zh-TW" sz="2000" b="1" kern="1200" spc="-1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 </a:t>
                      </a:r>
                    </a:p>
                  </a:txBody>
                  <a:tcPr marL="0" marR="0" marT="18000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/>
                    </a:solidFill>
                  </a:tcPr>
                </a:tc>
                <a:tc>
                  <a:txBody>
                    <a:bodyPr/>
                    <a:lstStyle/>
                    <a:p>
                      <a:pPr marL="177800" lvl="0" inden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SzPts val="1400"/>
                        <a:buFont typeface="標楷體" panose="03000509000000000000" pitchFamily="65" charset="-120"/>
                        <a:buNone/>
                        <a:tabLst>
                          <a:tab pos="657225" algn="l"/>
                        </a:tabLst>
                      </a:pPr>
                      <a:endParaRPr lang="en-US" altLang="zh-TW" sz="2000" b="1" kern="1200" spc="-1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18000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78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Pts val="1400"/>
                        <a:buFont typeface="標楷體" panose="03000509000000000000" pitchFamily="65" charset="-120"/>
                        <a:buNone/>
                        <a:tabLst>
                          <a:tab pos="657225" algn="l"/>
                        </a:tabLst>
                        <a:defRPr/>
                      </a:pPr>
                      <a:r>
                        <a:rPr lang="zh-TW" altLang="zh-TW" sz="2000" b="1" spc="-1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完訓學員人數</a:t>
                      </a:r>
                      <a:endParaRPr lang="en-US" altLang="zh-TW" sz="2000" b="1" spc="-15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標楷體" panose="03000509000000000000" pitchFamily="65" charset="-120"/>
                      </a:endParaRPr>
                    </a:p>
                  </a:txBody>
                  <a:tcPr marL="0" marR="0" marT="18000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/>
                    </a:solidFill>
                  </a:tcPr>
                </a:tc>
                <a:tc>
                  <a:txBody>
                    <a:bodyPr/>
                    <a:lstStyle/>
                    <a:p>
                      <a:pPr marL="177800" lvl="0" inden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SzPts val="1400"/>
                        <a:buFont typeface="標楷體" panose="03000509000000000000" pitchFamily="65" charset="-120"/>
                        <a:buNone/>
                        <a:tabLst>
                          <a:tab pos="657225" algn="l"/>
                        </a:tabLst>
                      </a:pPr>
                      <a:endParaRPr lang="en-US" altLang="zh-TW" sz="2000" spc="-15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highlight>
                          <a:srgbClr val="FFFF00"/>
                        </a:highlight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標楷體" panose="03000509000000000000" pitchFamily="65" charset="-120"/>
                      </a:endParaRPr>
                    </a:p>
                  </a:txBody>
                  <a:tcPr marL="0" marR="0" marT="18000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1076358"/>
                  </a:ext>
                </a:extLst>
              </a:tr>
              <a:tr h="558493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177800" lvl="0" inden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SzPts val="1400"/>
                        <a:buFont typeface="標楷體" panose="03000509000000000000" pitchFamily="65" charset="-120"/>
                        <a:buNone/>
                        <a:tabLst>
                          <a:tab pos="657225" algn="l"/>
                          <a:tab pos="3770630" algn="l"/>
                        </a:tabLst>
                      </a:pPr>
                      <a:endParaRPr lang="en-US" altLang="zh-TW" sz="2000" b="1" kern="1200" spc="-1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18000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7800" lvl="0" inden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SzPts val="1400"/>
                        <a:buFont typeface="標楷體" panose="03000509000000000000" pitchFamily="65" charset="-120"/>
                        <a:buNone/>
                        <a:tabLst>
                          <a:tab pos="657225" algn="l"/>
                        </a:tabLst>
                      </a:pPr>
                      <a:r>
                        <a:rPr lang="zh-TW" altLang="en-US" sz="2000" b="1" spc="-15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標楷體" panose="03000509000000000000" pitchFamily="65" charset="-120"/>
                        </a:rPr>
                        <a:t>非本科</a:t>
                      </a:r>
                      <a:endParaRPr lang="en-US" altLang="zh-TW" sz="2000" b="1" spc="-15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標楷體" panose="03000509000000000000" pitchFamily="65" charset="-120"/>
                      </a:endParaRPr>
                    </a:p>
                  </a:txBody>
                  <a:tcPr marL="0" marR="0" marT="18000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7800" lvl="0" inden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SzPts val="1400"/>
                        <a:buFont typeface="標楷體" panose="03000509000000000000" pitchFamily="65" charset="-120"/>
                        <a:buNone/>
                        <a:tabLst>
                          <a:tab pos="657225" algn="l"/>
                        </a:tabLst>
                      </a:pPr>
                      <a:endParaRPr lang="en-US" altLang="zh-TW" sz="2000" b="1" spc="-15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標楷體" panose="03000509000000000000" pitchFamily="65" charset="-120"/>
                      </a:endParaRPr>
                    </a:p>
                  </a:txBody>
                  <a:tcPr marL="0" marR="0" marT="18000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78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Pts val="1400"/>
                        <a:buFont typeface="標楷體" panose="03000509000000000000" pitchFamily="65" charset="-120"/>
                        <a:buNone/>
                        <a:tabLst>
                          <a:tab pos="657225" algn="l"/>
                        </a:tabLst>
                        <a:defRPr/>
                      </a:pPr>
                      <a:r>
                        <a:rPr lang="zh-TW" altLang="zh-TW" sz="2000" b="1" kern="1200" spc="-1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培</a:t>
                      </a:r>
                      <a:r>
                        <a:rPr lang="zh-TW" altLang="en-US" sz="2000" b="1" kern="1200" spc="-1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訓</a:t>
                      </a:r>
                      <a:r>
                        <a:rPr lang="zh-TW" altLang="zh-TW" sz="2000" b="1" kern="1200" spc="-1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學員人數</a:t>
                      </a:r>
                      <a:r>
                        <a:rPr lang="en-US" altLang="zh-TW" sz="2000" b="1" kern="1200" spc="-1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 </a:t>
                      </a:r>
                    </a:p>
                  </a:txBody>
                  <a:tcPr marL="0" marR="0" marT="18000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/>
                    </a:solidFill>
                  </a:tcPr>
                </a:tc>
                <a:tc>
                  <a:txBody>
                    <a:bodyPr/>
                    <a:lstStyle/>
                    <a:p>
                      <a:pPr marL="1778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Pts val="1400"/>
                        <a:buFont typeface="標楷體" panose="03000509000000000000" pitchFamily="65" charset="-120"/>
                        <a:buNone/>
                        <a:tabLst>
                          <a:tab pos="657225" algn="l"/>
                        </a:tabLst>
                        <a:defRPr/>
                      </a:pPr>
                      <a:endParaRPr lang="en-US" altLang="zh-TW" sz="2000" b="1" kern="1200" spc="-1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18000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78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Pts val="1400"/>
                        <a:buFont typeface="標楷體" panose="03000509000000000000" pitchFamily="65" charset="-120"/>
                        <a:buNone/>
                        <a:tabLst>
                          <a:tab pos="657225" algn="l"/>
                        </a:tabLst>
                        <a:defRPr/>
                      </a:pPr>
                      <a:r>
                        <a:rPr lang="zh-TW" altLang="zh-TW" sz="2000" b="1" spc="-1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完訓學員人數</a:t>
                      </a:r>
                      <a:endParaRPr lang="en-US" altLang="zh-TW" sz="2000" b="1" spc="-15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標楷體" panose="03000509000000000000" pitchFamily="65" charset="-120"/>
                      </a:endParaRPr>
                    </a:p>
                  </a:txBody>
                  <a:tcPr marL="0" marR="0" marT="18000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/>
                    </a:solidFill>
                  </a:tcPr>
                </a:tc>
                <a:tc>
                  <a:txBody>
                    <a:bodyPr/>
                    <a:lstStyle/>
                    <a:p>
                      <a:pPr marL="177800" lvl="0" inden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SzPts val="1400"/>
                        <a:buFont typeface="標楷體" panose="03000509000000000000" pitchFamily="65" charset="-120"/>
                        <a:buNone/>
                        <a:tabLst>
                          <a:tab pos="657225" algn="l"/>
                        </a:tabLst>
                      </a:pPr>
                      <a:endParaRPr lang="en-US" altLang="zh-TW" sz="2000" spc="-15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highlight>
                          <a:srgbClr val="FFFF00"/>
                        </a:highlight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標楷體" panose="03000509000000000000" pitchFamily="65" charset="-120"/>
                      </a:endParaRPr>
                    </a:p>
                  </a:txBody>
                  <a:tcPr marL="0" marR="0" marT="18000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9595375"/>
                  </a:ext>
                </a:extLst>
              </a:tr>
              <a:tr h="558493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1778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Pts val="1400"/>
                        <a:buFont typeface="標楷體" panose="03000509000000000000" pitchFamily="65" charset="-120"/>
                        <a:buNone/>
                        <a:tabLst>
                          <a:tab pos="657225" algn="l"/>
                          <a:tab pos="3770630" algn="l"/>
                        </a:tabLst>
                        <a:defRPr/>
                      </a:pPr>
                      <a:r>
                        <a:rPr lang="zh-TW" altLang="zh-TW" sz="2000" b="1" kern="1200" spc="-1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合作</a:t>
                      </a:r>
                      <a:r>
                        <a:rPr lang="zh-TW" altLang="en-US" sz="2000" b="1" kern="1200" spc="-1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企業</a:t>
                      </a:r>
                      <a:r>
                        <a:rPr lang="zh-TW" altLang="zh-TW" sz="2000" b="1" kern="1200" spc="-1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之實習職缺數</a:t>
                      </a:r>
                      <a:endParaRPr lang="en-US" altLang="zh-TW" sz="2000" b="1" kern="1200" spc="-1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18000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177800" lvl="0" inden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SzPts val="1400"/>
                        <a:buFont typeface="標楷體" panose="03000509000000000000" pitchFamily="65" charset="-120"/>
                        <a:buNone/>
                        <a:tabLst>
                          <a:tab pos="657225" algn="l"/>
                        </a:tabLst>
                      </a:pPr>
                      <a:endParaRPr lang="en-US" altLang="zh-TW" sz="2000" spc="-15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highlight>
                          <a:srgbClr val="FFFF00"/>
                        </a:highlight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標楷體" panose="03000509000000000000" pitchFamily="65" charset="-120"/>
                      </a:endParaRPr>
                    </a:p>
                  </a:txBody>
                  <a:tcPr marL="0" marR="0" marT="18000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177800" lvl="0" inden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SzPts val="1400"/>
                        <a:buFont typeface="標楷體" panose="03000509000000000000" pitchFamily="65" charset="-120"/>
                        <a:buNone/>
                        <a:tabLst>
                          <a:tab pos="657225" algn="l"/>
                        </a:tabLst>
                      </a:pPr>
                      <a:endParaRPr lang="en-US" altLang="zh-TW" sz="2000" spc="-15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highlight>
                          <a:srgbClr val="FFFF00"/>
                        </a:highlight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標楷體" panose="03000509000000000000" pitchFamily="65" charset="-120"/>
                      </a:endParaRPr>
                    </a:p>
                  </a:txBody>
                  <a:tcPr marL="0" marR="0" marT="18000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177800" lvl="0" inden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SzPts val="1400"/>
                        <a:buFont typeface="標楷體" panose="03000509000000000000" pitchFamily="65" charset="-120"/>
                        <a:buNone/>
                        <a:tabLst>
                          <a:tab pos="657225" algn="l"/>
                        </a:tabLst>
                      </a:pPr>
                      <a:endParaRPr lang="en-US" altLang="zh-TW" sz="2000" spc="-15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highlight>
                          <a:srgbClr val="FFFF00"/>
                        </a:highlight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標楷體" panose="03000509000000000000" pitchFamily="65" charset="-120"/>
                      </a:endParaRPr>
                    </a:p>
                  </a:txBody>
                  <a:tcPr marL="0" marR="0" marT="18000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7708340"/>
                  </a:ext>
                </a:extLst>
              </a:tr>
              <a:tr h="558493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177800" lvl="0" indent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SzPts val="1400"/>
                        <a:buFont typeface="標楷體" panose="03000509000000000000" pitchFamily="65" charset="-120"/>
                        <a:buNone/>
                        <a:tabLst>
                          <a:tab pos="657225" algn="l"/>
                          <a:tab pos="3770630" algn="l"/>
                        </a:tabLst>
                      </a:pPr>
                      <a:r>
                        <a:rPr lang="zh-TW" altLang="en-US" sz="2000" b="1" kern="1200" spc="-1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預計產業就業人數</a:t>
                      </a:r>
                      <a:endParaRPr lang="en-US" altLang="zh-TW" sz="2000" b="1" kern="1200" spc="-1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18000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177800" lvl="0" inden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SzPts val="1400"/>
                        <a:buFont typeface="標楷體" panose="03000509000000000000" pitchFamily="65" charset="-120"/>
                        <a:buNone/>
                        <a:tabLst>
                          <a:tab pos="657225" algn="l"/>
                        </a:tabLst>
                      </a:pPr>
                      <a:endParaRPr lang="en-US" altLang="zh-TW" sz="2000" spc="-15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highlight>
                          <a:srgbClr val="FFFF00"/>
                        </a:highlight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標楷體" panose="03000509000000000000" pitchFamily="65" charset="-120"/>
                      </a:endParaRPr>
                    </a:p>
                  </a:txBody>
                  <a:tcPr marL="0" marR="0" marT="18000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7800" lvl="0" indent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SzPts val="1400"/>
                        <a:buFont typeface="標楷體" panose="03000509000000000000" pitchFamily="65" charset="-120"/>
                        <a:buNone/>
                        <a:tabLst>
                          <a:tab pos="657225" algn="l"/>
                          <a:tab pos="3770630" algn="l"/>
                        </a:tabLst>
                      </a:pPr>
                      <a:r>
                        <a:rPr lang="zh-TW" altLang="en-US" sz="2000" b="1" kern="1200" spc="-1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就業媒合率</a:t>
                      </a:r>
                      <a:r>
                        <a:rPr lang="en-US" altLang="zh-TW" sz="2000" b="1" kern="1200" spc="-1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(%)</a:t>
                      </a:r>
                    </a:p>
                  </a:txBody>
                  <a:tcPr marL="0" marR="0" marT="18000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7800" lvl="0" inden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SzPts val="1400"/>
                        <a:buFont typeface="標楷體" panose="03000509000000000000" pitchFamily="65" charset="-120"/>
                        <a:buNone/>
                        <a:tabLst>
                          <a:tab pos="657225" algn="l"/>
                        </a:tabLst>
                      </a:pPr>
                      <a:endParaRPr lang="en-US" altLang="zh-TW" sz="2000" spc="-15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highlight>
                          <a:srgbClr val="FFFF00"/>
                        </a:highlight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標楷體" panose="03000509000000000000" pitchFamily="65" charset="-120"/>
                      </a:endParaRPr>
                    </a:p>
                  </a:txBody>
                  <a:tcPr marL="0" marR="0" marT="18000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79249496"/>
                  </a:ext>
                </a:extLst>
              </a:tr>
              <a:tr h="558493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1778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Pts val="1400"/>
                        <a:buFont typeface="標楷體" panose="03000509000000000000" pitchFamily="65" charset="-120"/>
                        <a:buNone/>
                        <a:tabLst>
                          <a:tab pos="657225" algn="l"/>
                        </a:tabLst>
                        <a:defRPr/>
                      </a:pPr>
                      <a:r>
                        <a:rPr lang="zh-TW" altLang="en-US" sz="2000" b="1" kern="1200" spc="-1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其他</a:t>
                      </a:r>
                      <a:r>
                        <a:rPr lang="en-US" altLang="zh-TW" sz="2000" spc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標楷體" panose="03000509000000000000" pitchFamily="65" charset="-120"/>
                        </a:rPr>
                        <a:t>(</a:t>
                      </a:r>
                      <a:r>
                        <a:rPr lang="zh-TW" altLang="en-US" sz="2000" spc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標楷體" panose="03000509000000000000" pitchFamily="65" charset="-120"/>
                        </a:rPr>
                        <a:t>可自行新增</a:t>
                      </a:r>
                      <a:r>
                        <a:rPr lang="en-US" altLang="zh-TW" sz="2000" spc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標楷體" panose="03000509000000000000" pitchFamily="65" charset="-120"/>
                        </a:rPr>
                        <a:t>)</a:t>
                      </a:r>
                      <a:endParaRPr lang="en-US" altLang="zh-TW" sz="2000" spc="-15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標楷體" panose="03000509000000000000" pitchFamily="65" charset="-120"/>
                      </a:endParaRPr>
                    </a:p>
                  </a:txBody>
                  <a:tcPr marL="0" marR="0" marT="18000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177800" lvl="0" inden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SzPts val="1400"/>
                        <a:buFont typeface="標楷體" panose="03000509000000000000" pitchFamily="65" charset="-120"/>
                        <a:buNone/>
                        <a:tabLst>
                          <a:tab pos="657225" algn="l"/>
                        </a:tabLst>
                      </a:pPr>
                      <a:endParaRPr lang="en-US" altLang="zh-TW" sz="2000" spc="-15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highlight>
                          <a:srgbClr val="FFFF00"/>
                        </a:highlight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標楷體" panose="03000509000000000000" pitchFamily="65" charset="-120"/>
                      </a:endParaRPr>
                    </a:p>
                  </a:txBody>
                  <a:tcPr marL="0" marR="0" marT="18000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177800" lvl="0" inden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SzPts val="1400"/>
                        <a:buFont typeface="標楷體" panose="03000509000000000000" pitchFamily="65" charset="-120"/>
                        <a:buNone/>
                        <a:tabLst>
                          <a:tab pos="657225" algn="l"/>
                        </a:tabLst>
                      </a:pPr>
                      <a:endParaRPr lang="en-US" altLang="zh-TW" sz="2000" spc="-15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highlight>
                          <a:srgbClr val="FFFF00"/>
                        </a:highlight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標楷體" panose="03000509000000000000" pitchFamily="65" charset="-120"/>
                      </a:endParaRPr>
                    </a:p>
                  </a:txBody>
                  <a:tcPr marL="0" marR="0" marT="18000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177800" lvl="0" inden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SzPts val="1400"/>
                        <a:buFont typeface="標楷體" panose="03000509000000000000" pitchFamily="65" charset="-120"/>
                        <a:buNone/>
                        <a:tabLst>
                          <a:tab pos="657225" algn="l"/>
                        </a:tabLst>
                      </a:pPr>
                      <a:endParaRPr lang="en-US" altLang="zh-TW" sz="2000" spc="-15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highlight>
                          <a:srgbClr val="FFFF00"/>
                        </a:highlight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標楷體" panose="03000509000000000000" pitchFamily="65" charset="-120"/>
                      </a:endParaRPr>
                    </a:p>
                  </a:txBody>
                  <a:tcPr marL="0" marR="0" marT="18000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4972070"/>
                  </a:ext>
                </a:extLst>
              </a:tr>
              <a:tr h="1646661">
                <a:tc>
                  <a:txBody>
                    <a:bodyPr/>
                    <a:lstStyle/>
                    <a:p>
                      <a:pPr marL="135255" marR="128905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zh-TW" sz="2000" spc="-30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質化</a:t>
                      </a:r>
                      <a:r>
                        <a:rPr lang="zh-TW" sz="2000" spc="-25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指標</a:t>
                      </a:r>
                      <a:endParaRPr lang="zh-TW" sz="2000" dirty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gridSpan="7"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zh-TW" sz="20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標楷體" panose="03000509000000000000" pitchFamily="65" charset="-120"/>
                      </a:endParaRPr>
                    </a:p>
                  </a:txBody>
                  <a:tcPr marL="0" marR="0" marT="18000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86568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33729439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41043BC-53B5-4BEA-A697-20589EFE3B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167" y="194903"/>
            <a:ext cx="4920862" cy="488541"/>
          </a:xfrm>
        </p:spPr>
        <p:txBody>
          <a:bodyPr>
            <a:noAutofit/>
          </a:bodyPr>
          <a:lstStyle/>
          <a:p>
            <a:r>
              <a:rPr lang="zh-TW" altLang="en-US" sz="36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參</a:t>
            </a:r>
            <a:r>
              <a:rPr lang="zh-TW" altLang="zh-TW" sz="36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、實施策略及方法</a:t>
            </a:r>
            <a:endParaRPr lang="zh-TW" altLang="en-US" sz="3600" b="1" kern="1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6B44294-B190-4E3E-B485-188B42E4C151}"/>
              </a:ext>
            </a:extLst>
          </p:cNvPr>
          <p:cNvSpPr txBox="1"/>
          <p:nvPr/>
        </p:nvSpPr>
        <p:spPr>
          <a:xfrm>
            <a:off x="404869" y="999647"/>
            <a:ext cx="60978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TW" altLang="zh-TW" sz="32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一、</a:t>
            </a:r>
            <a:r>
              <a:rPr kumimoji="0" lang="zh-TW" altLang="en-US" sz="32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招募</a:t>
            </a:r>
            <a:r>
              <a:rPr kumimoji="0" lang="zh-TW" altLang="zh-TW" sz="32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甄選方式</a:t>
            </a:r>
            <a:endParaRPr lang="zh-TW" altLang="en-US" sz="3200" b="1" dirty="0"/>
          </a:p>
        </p:txBody>
      </p:sp>
      <p:sp>
        <p:nvSpPr>
          <p:cNvPr id="8" name="投影片編號版面配置區 2">
            <a:extLst>
              <a:ext uri="{FF2B5EF4-FFF2-40B4-BE49-F238E27FC236}">
                <a16:creationId xmlns:a16="http://schemas.microsoft.com/office/drawing/2014/main" id="{F7227918-FA2C-4F07-8CAC-7DE22A17CAB0}"/>
              </a:ext>
            </a:extLst>
          </p:cNvPr>
          <p:cNvSpPr txBox="1">
            <a:spLocks/>
          </p:cNvSpPr>
          <p:nvPr/>
        </p:nvSpPr>
        <p:spPr>
          <a:xfrm>
            <a:off x="12005250" y="6622038"/>
            <a:ext cx="142668" cy="235962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marR="0" indent="228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457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685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9144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11430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1371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600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828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fld id="{8F4EACC7-37E3-43A5-A5FB-BEB9CE95D266}" type="slidenum">
              <a:rPr lang="zh-TW" altLang="en-US" sz="1200" b="1">
                <a:latin typeface="微軟正黑體" panose="020B0604030504040204" pitchFamily="34" charset="-120"/>
                <a:ea typeface="微軟正黑體" panose="020B0604030504040204" pitchFamily="34" charset="-120"/>
              </a:rPr>
              <a:pPr/>
              <a:t>6</a:t>
            </a:fld>
            <a:endParaRPr lang="zh-TW" altLang="en-US" sz="1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069938003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41043BC-53B5-4BEA-A697-20589EFE3B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167" y="194903"/>
            <a:ext cx="4920862" cy="488541"/>
          </a:xfrm>
        </p:spPr>
        <p:txBody>
          <a:bodyPr>
            <a:noAutofit/>
          </a:bodyPr>
          <a:lstStyle/>
          <a:p>
            <a:r>
              <a:rPr lang="zh-TW" altLang="en-US" sz="36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參</a:t>
            </a:r>
            <a:r>
              <a:rPr lang="zh-TW" altLang="zh-TW" sz="36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、實施策略及方法</a:t>
            </a:r>
            <a:endParaRPr lang="zh-TW" altLang="en-US" sz="3600" b="1" kern="1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  <p:sp>
        <p:nvSpPr>
          <p:cNvPr id="10" name="投影片編號版面配置區 2">
            <a:extLst>
              <a:ext uri="{FF2B5EF4-FFF2-40B4-BE49-F238E27FC236}">
                <a16:creationId xmlns:a16="http://schemas.microsoft.com/office/drawing/2014/main" id="{C83A0AF7-EE50-4814-B8ED-96D5A74C2373}"/>
              </a:ext>
            </a:extLst>
          </p:cNvPr>
          <p:cNvSpPr txBox="1">
            <a:spLocks/>
          </p:cNvSpPr>
          <p:nvPr/>
        </p:nvSpPr>
        <p:spPr>
          <a:xfrm>
            <a:off x="12005250" y="6622038"/>
            <a:ext cx="142668" cy="235962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marR="0" indent="228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457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685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9144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11430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1371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600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828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fld id="{8F4EACC7-37E3-43A5-A5FB-BEB9CE95D266}" type="slidenum">
              <a:rPr lang="zh-TW" altLang="en-US" sz="1200" b="1">
                <a:latin typeface="微軟正黑體" panose="020B0604030504040204" pitchFamily="34" charset="-120"/>
                <a:ea typeface="微軟正黑體" panose="020B0604030504040204" pitchFamily="34" charset="-120"/>
              </a:rPr>
              <a:pPr/>
              <a:t>7</a:t>
            </a:fld>
            <a:endParaRPr lang="zh-TW" altLang="en-US" sz="1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F1A61602-C85B-4347-828E-EF6B8591612C}"/>
              </a:ext>
            </a:extLst>
          </p:cNvPr>
          <p:cNvSpPr txBox="1"/>
          <p:nvPr/>
        </p:nvSpPr>
        <p:spPr>
          <a:xfrm>
            <a:off x="404868" y="999647"/>
            <a:ext cx="1119886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32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二</a:t>
            </a:r>
            <a:r>
              <a:rPr kumimoji="0" lang="zh-TW" altLang="zh-TW" sz="32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、</a:t>
            </a:r>
            <a:r>
              <a:rPr lang="zh-TW" altLang="en-US" sz="32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專業培訓課程規劃</a:t>
            </a:r>
            <a:r>
              <a:rPr kumimoji="0" lang="en-US" altLang="zh-TW" sz="32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(</a:t>
            </a:r>
            <a:r>
              <a:rPr kumimoji="0" lang="zh-TW" altLang="en-US" sz="32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須包含實作內容</a:t>
            </a:r>
            <a:r>
              <a:rPr kumimoji="0" lang="en-US" altLang="zh-TW" sz="32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)</a:t>
            </a:r>
            <a:endParaRPr lang="zh-TW" altLang="en-US" sz="3200" b="1" dirty="0"/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A93B1377-A8FB-4EEF-8BE4-0D453F70FD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230169"/>
              </p:ext>
            </p:extLst>
          </p:nvPr>
        </p:nvGraphicFramePr>
        <p:xfrm>
          <a:off x="521584" y="1596946"/>
          <a:ext cx="11198867" cy="484331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380633">
                  <a:extLst>
                    <a:ext uri="{9D8B030D-6E8A-4147-A177-3AD203B41FA5}">
                      <a16:colId xmlns:a16="http://schemas.microsoft.com/office/drawing/2014/main" val="4228960760"/>
                    </a:ext>
                  </a:extLst>
                </a:gridCol>
                <a:gridCol w="1224492">
                  <a:extLst>
                    <a:ext uri="{9D8B030D-6E8A-4147-A177-3AD203B41FA5}">
                      <a16:colId xmlns:a16="http://schemas.microsoft.com/office/drawing/2014/main" val="3516293389"/>
                    </a:ext>
                  </a:extLst>
                </a:gridCol>
                <a:gridCol w="3540791">
                  <a:extLst>
                    <a:ext uri="{9D8B030D-6E8A-4147-A177-3AD203B41FA5}">
                      <a16:colId xmlns:a16="http://schemas.microsoft.com/office/drawing/2014/main" val="2819173847"/>
                    </a:ext>
                  </a:extLst>
                </a:gridCol>
                <a:gridCol w="932708">
                  <a:extLst>
                    <a:ext uri="{9D8B030D-6E8A-4147-A177-3AD203B41FA5}">
                      <a16:colId xmlns:a16="http://schemas.microsoft.com/office/drawing/2014/main" val="1039830804"/>
                    </a:ext>
                  </a:extLst>
                </a:gridCol>
                <a:gridCol w="1075441">
                  <a:extLst>
                    <a:ext uri="{9D8B030D-6E8A-4147-A177-3AD203B41FA5}">
                      <a16:colId xmlns:a16="http://schemas.microsoft.com/office/drawing/2014/main" val="1545209093"/>
                    </a:ext>
                  </a:extLst>
                </a:gridCol>
                <a:gridCol w="1393902">
                  <a:extLst>
                    <a:ext uri="{9D8B030D-6E8A-4147-A177-3AD203B41FA5}">
                      <a16:colId xmlns:a16="http://schemas.microsoft.com/office/drawing/2014/main" val="2326155183"/>
                    </a:ext>
                  </a:extLst>
                </a:gridCol>
                <a:gridCol w="879575">
                  <a:extLst>
                    <a:ext uri="{9D8B030D-6E8A-4147-A177-3AD203B41FA5}">
                      <a16:colId xmlns:a16="http://schemas.microsoft.com/office/drawing/2014/main" val="1887048417"/>
                    </a:ext>
                  </a:extLst>
                </a:gridCol>
                <a:gridCol w="771325">
                  <a:extLst>
                    <a:ext uri="{9D8B030D-6E8A-4147-A177-3AD203B41FA5}">
                      <a16:colId xmlns:a16="http://schemas.microsoft.com/office/drawing/2014/main" val="3476938314"/>
                    </a:ext>
                  </a:extLst>
                </a:gridCol>
              </a:tblGrid>
              <a:tr h="510634">
                <a:tc>
                  <a:txBody>
                    <a:bodyPr/>
                    <a:lstStyle/>
                    <a:p>
                      <a:pPr marL="12700" marR="103505" algn="ctr">
                        <a:lnSpc>
                          <a:spcPct val="115000"/>
                        </a:lnSpc>
                        <a:spcBef>
                          <a:spcPts val="110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20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標楷體" panose="03000509000000000000" pitchFamily="65" charset="-120"/>
                        </a:rPr>
                        <a:t>班級名稱</a:t>
                      </a:r>
                      <a:endParaRPr lang="zh-TW" sz="20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19050">
                        <a:spcBef>
                          <a:spcPts val="30"/>
                        </a:spcBef>
                        <a:spcAft>
                          <a:spcPts val="0"/>
                        </a:spcAft>
                      </a:pPr>
                      <a:endParaRPr lang="zh-TW" sz="20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標楷體" panose="03000509000000000000" pitchFamily="65" charset="-12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19050" algn="ctr">
                        <a:spcBef>
                          <a:spcPts val="3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2000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標楷體" panose="03000509000000000000" pitchFamily="65" charset="-120"/>
                        </a:rPr>
                        <a:t>領域別</a:t>
                      </a:r>
                      <a:endParaRPr lang="zh-TW" sz="2000" dirty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 gridSpan="3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9064923"/>
                  </a:ext>
                </a:extLst>
              </a:tr>
              <a:tr h="510634">
                <a:tc>
                  <a:txBody>
                    <a:bodyPr/>
                    <a:lstStyle/>
                    <a:p>
                      <a:pPr marL="12700" marR="103505" algn="ctr">
                        <a:lnSpc>
                          <a:spcPct val="115000"/>
                        </a:lnSpc>
                        <a:spcBef>
                          <a:spcPts val="1100"/>
                        </a:spcBef>
                        <a:spcAft>
                          <a:spcPts val="0"/>
                        </a:spcAft>
                      </a:pPr>
                      <a:r>
                        <a:rPr lang="zh-TW" sz="2000" spc="-5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課程目標</a:t>
                      </a:r>
                      <a:endParaRPr lang="zh-TW" sz="20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marL="19050">
                        <a:spcBef>
                          <a:spcPts val="3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0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標楷體" panose="03000509000000000000" pitchFamily="65" charset="-12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7225334"/>
                  </a:ext>
                </a:extLst>
              </a:tr>
              <a:tr h="577208">
                <a:tc>
                  <a:txBody>
                    <a:bodyPr/>
                    <a:lstStyle/>
                    <a:p>
                      <a:pPr marL="12700" marR="27305" algn="ctr">
                        <a:lnSpc>
                          <a:spcPct val="115000"/>
                        </a:lnSpc>
                        <a:spcBef>
                          <a:spcPts val="205"/>
                        </a:spcBef>
                        <a:spcAft>
                          <a:spcPts val="0"/>
                        </a:spcAft>
                      </a:pPr>
                      <a:r>
                        <a:rPr lang="zh-TW" sz="2000" spc="-5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上課方式</a:t>
                      </a:r>
                      <a:endParaRPr lang="zh-TW" sz="20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12700" marR="27305" algn="ctr">
                        <a:lnSpc>
                          <a:spcPct val="115000"/>
                        </a:lnSpc>
                        <a:spcBef>
                          <a:spcPts val="205"/>
                        </a:spcBef>
                        <a:spcAft>
                          <a:spcPts val="0"/>
                        </a:spcAft>
                      </a:pPr>
                      <a:r>
                        <a:rPr lang="en-US" sz="2000" spc="-3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sz="2000" spc="-3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可</a:t>
                      </a:r>
                      <a:r>
                        <a:rPr lang="zh-TW" sz="2000" spc="-5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複</a:t>
                      </a:r>
                      <a:r>
                        <a:rPr lang="zh-TW" sz="2000" spc="-25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選</a:t>
                      </a:r>
                      <a:r>
                        <a:rPr lang="en-US" sz="2000" spc="-25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zh-TW" sz="20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marL="19050">
                        <a:tabLst>
                          <a:tab pos="1085850" algn="l"/>
                          <a:tab pos="1879600" algn="l"/>
                          <a:tab pos="3676650" algn="l"/>
                        </a:tabLst>
                      </a:pPr>
                      <a:r>
                        <a:rPr lang="en-US" altLang="zh-TW" sz="18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□</a:t>
                      </a:r>
                      <a:r>
                        <a:rPr lang="zh-TW" sz="18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實體教</a:t>
                      </a:r>
                      <a:r>
                        <a:rPr lang="zh-TW" sz="1800" spc="-5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學</a:t>
                      </a:r>
                      <a:r>
                        <a:rPr lang="en-US" altLang="zh-TW" sz="1800" spc="-5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  </a:t>
                      </a:r>
                      <a:r>
                        <a:rPr lang="zh-TW" altLang="en-US" sz="1800" spc="-5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 </a:t>
                      </a:r>
                      <a:r>
                        <a:rPr lang="en-US" altLang="zh-TW" sz="1800" spc="-5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□</a:t>
                      </a:r>
                      <a:r>
                        <a:rPr lang="zh-TW" sz="18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專案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/</a:t>
                      </a:r>
                      <a:r>
                        <a:rPr lang="zh-TW" sz="18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實驗室實</a:t>
                      </a:r>
                      <a:r>
                        <a:rPr lang="zh-TW" sz="1800" spc="-5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作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	    </a:t>
                      </a:r>
                      <a:r>
                        <a:rPr lang="zh-TW" altLang="en-US" sz="18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  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□</a:t>
                      </a:r>
                      <a:r>
                        <a:rPr lang="zh-TW" sz="18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數位</a:t>
                      </a:r>
                      <a:r>
                        <a:rPr lang="zh-TW" altLang="en-US" sz="18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學習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	</a:t>
                      </a:r>
                      <a:r>
                        <a:rPr lang="zh-TW" altLang="en-US" sz="18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         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□</a:t>
                      </a:r>
                      <a:r>
                        <a:rPr lang="zh-TW" sz="18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遠距視</a:t>
                      </a:r>
                      <a:r>
                        <a:rPr lang="zh-TW" sz="1800" spc="-5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訊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	</a:t>
                      </a:r>
                    </a:p>
                    <a:p>
                      <a:pPr marL="19050">
                        <a:tabLst>
                          <a:tab pos="1085850" algn="l"/>
                          <a:tab pos="1879600" algn="l"/>
                          <a:tab pos="3676650" algn="l"/>
                        </a:tabLs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□Blended learning(</a:t>
                      </a:r>
                      <a:r>
                        <a:rPr lang="zh-TW" sz="18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混成學習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              </a:t>
                      </a:r>
                      <a:r>
                        <a:rPr lang="zh-TW" altLang="en-US" sz="18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  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□</a:t>
                      </a:r>
                      <a:r>
                        <a:rPr lang="zh-TW" sz="18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其他</a:t>
                      </a:r>
                      <a:r>
                        <a:rPr lang="zh-TW" sz="1800" spc="-5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：</a:t>
                      </a:r>
                      <a:endParaRPr lang="zh-TW" sz="16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標楷體" panose="03000509000000000000" pitchFamily="65" charset="-12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3894448"/>
                  </a:ext>
                </a:extLst>
              </a:tr>
              <a:tr h="651036">
                <a:tc>
                  <a:txBody>
                    <a:bodyPr/>
                    <a:lstStyle/>
                    <a:p>
                      <a:pPr marL="12700" marR="27305" algn="ctr">
                        <a:lnSpc>
                          <a:spcPct val="115000"/>
                        </a:lnSpc>
                        <a:spcBef>
                          <a:spcPts val="195"/>
                        </a:spcBef>
                        <a:spcAft>
                          <a:spcPts val="0"/>
                        </a:spcAft>
                      </a:pPr>
                      <a:r>
                        <a:rPr lang="zh-TW" sz="2000" spc="-5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評量方式</a:t>
                      </a:r>
                      <a:endParaRPr lang="en-US" altLang="zh-TW" sz="2000" spc="-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12700" marR="27305" algn="ctr">
                        <a:lnSpc>
                          <a:spcPct val="115000"/>
                        </a:lnSpc>
                        <a:spcBef>
                          <a:spcPts val="195"/>
                        </a:spcBef>
                        <a:spcAft>
                          <a:spcPts val="0"/>
                        </a:spcAft>
                      </a:pPr>
                      <a:r>
                        <a:rPr lang="zh-TW" sz="2000" spc="-5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en-US" sz="2000" spc="-3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sz="2000" spc="-3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可</a:t>
                      </a:r>
                      <a:r>
                        <a:rPr lang="zh-TW" sz="2000" spc="-5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複</a:t>
                      </a:r>
                      <a:r>
                        <a:rPr lang="zh-TW" sz="2000" spc="-25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選</a:t>
                      </a:r>
                      <a:r>
                        <a:rPr lang="en-US" sz="2000" spc="-25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zh-TW" sz="20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marL="19050"/>
                      <a:r>
                        <a:rPr lang="en-US" sz="1800" spc="-5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□</a:t>
                      </a:r>
                      <a:r>
                        <a:rPr lang="zh-TW" altLang="en-US" sz="1800" spc="-5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報考認證       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□</a:t>
                      </a:r>
                      <a:r>
                        <a:rPr lang="zh-TW" sz="18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個人作業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/</a:t>
                      </a:r>
                      <a:r>
                        <a:rPr lang="zh-TW" sz="18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報告</a:t>
                      </a:r>
                      <a:r>
                        <a:rPr lang="zh-TW" sz="1800" spc="3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en-US" altLang="zh-TW" sz="1800" spc="3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 </a:t>
                      </a:r>
                      <a:r>
                        <a:rPr lang="en-US" altLang="zh-TW" sz="18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□</a:t>
                      </a:r>
                      <a:r>
                        <a:rPr lang="zh-TW" sz="18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出席</a:t>
                      </a:r>
                      <a:r>
                        <a:rPr lang="zh-TW" sz="1800" spc="-5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率</a:t>
                      </a:r>
                      <a:r>
                        <a:rPr lang="zh-TW" altLang="en-US" sz="1800" spc="-5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        </a:t>
                      </a:r>
                      <a:r>
                        <a:rPr lang="zh-TW" altLang="en-US" sz="18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□</a:t>
                      </a:r>
                      <a:r>
                        <a:rPr lang="zh-TW" sz="18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內部測</a:t>
                      </a:r>
                      <a:r>
                        <a:rPr lang="zh-TW" sz="1800" spc="-5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驗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	</a:t>
                      </a:r>
                      <a:r>
                        <a:rPr lang="zh-TW" altLang="en-US" sz="18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  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□</a:t>
                      </a:r>
                      <a:r>
                        <a:rPr lang="zh-TW" sz="18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案例研討活</a:t>
                      </a:r>
                      <a:r>
                        <a:rPr lang="zh-TW" sz="1800" spc="-5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動</a:t>
                      </a:r>
                      <a:r>
                        <a:rPr lang="zh-TW" altLang="en-US" sz="1800" spc="-5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        </a:t>
                      </a:r>
                      <a:endParaRPr lang="en-US" altLang="zh-TW" sz="1800" spc="-5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19050"/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□</a:t>
                      </a:r>
                      <a:r>
                        <a:rPr lang="zh-TW" sz="18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專案報</a:t>
                      </a:r>
                      <a:r>
                        <a:rPr lang="zh-TW" sz="1800" spc="-5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告</a:t>
                      </a:r>
                      <a:r>
                        <a:rPr lang="zh-TW" altLang="en-US" sz="1800" spc="-5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      </a:t>
                      </a:r>
                      <a:r>
                        <a:rPr lang="en-US" altLang="zh-TW" sz="18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□</a:t>
                      </a:r>
                      <a:r>
                        <a:rPr lang="zh-TW" sz="18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課堂參與互</a:t>
                      </a:r>
                      <a:r>
                        <a:rPr lang="zh-TW" sz="1800" spc="-5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動</a:t>
                      </a:r>
                      <a:r>
                        <a:rPr lang="zh-TW" altLang="en-US" sz="1800" spc="-5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       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□</a:t>
                      </a:r>
                      <a:r>
                        <a:rPr lang="zh-TW" sz="18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小組競賽活</a:t>
                      </a:r>
                      <a:r>
                        <a:rPr lang="zh-TW" sz="1800" spc="-5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動</a:t>
                      </a:r>
                      <a:r>
                        <a:rPr lang="zh-TW" altLang="en-US" sz="1800" spc="-5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       </a:t>
                      </a:r>
                      <a:r>
                        <a:rPr lang="en-US" altLang="zh-TW" sz="18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□</a:t>
                      </a:r>
                      <a:r>
                        <a:rPr lang="zh-TW" sz="18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小組作業與發表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sz="18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專案研究</a:t>
                      </a:r>
                      <a:r>
                        <a:rPr lang="en-US" sz="1800" spc="-5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r>
                        <a:rPr lang="zh-TW" altLang="en-US" sz="1800" spc="-5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      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□</a:t>
                      </a:r>
                      <a:r>
                        <a:rPr lang="zh-TW" sz="18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其它</a:t>
                      </a:r>
                      <a:r>
                        <a:rPr lang="zh-TW" sz="1800" spc="-5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：</a:t>
                      </a:r>
                      <a:endParaRPr lang="zh-TW" sz="16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標楷體" panose="03000509000000000000" pitchFamily="65" charset="-12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2847862"/>
                  </a:ext>
                </a:extLst>
              </a:tr>
              <a:tr h="964800">
                <a:tc>
                  <a:txBody>
                    <a:bodyPr/>
                    <a:lstStyle/>
                    <a:p>
                      <a:pPr marL="12700" marR="10223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zh-TW" sz="2000" b="1" spc="-5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培訓課程</a:t>
                      </a:r>
                      <a:endParaRPr lang="zh-TW" sz="2000" b="1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780" algn="ctr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zh-TW" sz="2000" b="1" spc="-15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單元名稱</a:t>
                      </a:r>
                      <a:endParaRPr lang="zh-TW" sz="1800" b="1" dirty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17780" algn="ctr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zh-TW" sz="2000" b="1" spc="-10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單元培育重點</a:t>
                      </a:r>
                      <a:endParaRPr lang="zh-TW" sz="1800" b="1" dirty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17780" algn="ctr">
                        <a:spcBef>
                          <a:spcPts val="205"/>
                        </a:spcBef>
                        <a:spcAft>
                          <a:spcPts val="0"/>
                        </a:spcAft>
                      </a:pPr>
                      <a:r>
                        <a:rPr lang="zh-TW" sz="2000" b="1" spc="-25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型式</a:t>
                      </a:r>
                      <a:endParaRPr lang="zh-TW" sz="1800" b="1" dirty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17780" marR="23495" algn="ctr">
                        <a:lnSpc>
                          <a:spcPct val="115000"/>
                        </a:lnSpc>
                        <a:spcBef>
                          <a:spcPts val="240"/>
                        </a:spcBef>
                        <a:spcAft>
                          <a:spcPts val="0"/>
                        </a:spcAft>
                      </a:pPr>
                      <a:r>
                        <a:rPr lang="en-US" sz="1600" b="1" spc="-20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sz="1600" b="1" spc="-20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課堂</a:t>
                      </a:r>
                      <a:r>
                        <a:rPr lang="zh-TW" sz="1600" b="1" spc="-40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學習</a:t>
                      </a:r>
                      <a:r>
                        <a:rPr lang="en-US" sz="1600" b="1" spc="-40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/</a:t>
                      </a:r>
                      <a:r>
                        <a:rPr lang="zh-TW" sz="1600" b="1" spc="-20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數位課程</a:t>
                      </a:r>
                      <a:r>
                        <a:rPr lang="en-US" sz="1600" b="1" spc="-20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/</a:t>
                      </a:r>
                      <a:r>
                        <a:rPr lang="zh-TW" sz="1600" b="1" spc="-20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專題實作</a:t>
                      </a:r>
                      <a:r>
                        <a:rPr lang="zh-TW" sz="1600" b="1" spc="-30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與討</a:t>
                      </a:r>
                      <a:r>
                        <a:rPr lang="zh-TW" sz="1600" b="1" spc="-25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論</a:t>
                      </a:r>
                      <a:r>
                        <a:rPr lang="en-US" sz="1600" b="1" spc="-25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zh-TW" sz="1600" b="1" dirty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415" marR="53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zh-TW" sz="2000" b="1" spc="-50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講師</a:t>
                      </a:r>
                      <a:endParaRPr lang="en-US" altLang="zh-TW" sz="2000" b="1" spc="-50" dirty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18415" marR="53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zh-TW" sz="1600" b="1" spc="-50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en-US" sz="1600" b="1" spc="-20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sz="1600" b="1" spc="-20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外聘</a:t>
                      </a:r>
                      <a:r>
                        <a:rPr lang="en-US" sz="1600" b="1" spc="-20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/</a:t>
                      </a:r>
                      <a:r>
                        <a:rPr lang="zh-TW" sz="1600" b="1" spc="-20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內部</a:t>
                      </a:r>
                      <a:r>
                        <a:rPr lang="en-US" sz="1600" b="1" spc="-20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zh-TW" sz="1600" b="1" dirty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19050" marR="49530" algn="ctr">
                        <a:lnSpc>
                          <a:spcPct val="115000"/>
                        </a:lnSpc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zh-TW" sz="2000" b="1" spc="-20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教學</a:t>
                      </a:r>
                      <a:endParaRPr lang="zh-TW" sz="1800" b="1" dirty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19050" marR="49530" algn="ctr">
                        <a:lnSpc>
                          <a:spcPct val="115000"/>
                        </a:lnSpc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zh-TW" sz="2000" b="1" spc="-20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場</a:t>
                      </a:r>
                      <a:r>
                        <a:rPr lang="zh-TW" sz="2000" b="1" spc="-50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域</a:t>
                      </a:r>
                      <a:endParaRPr lang="zh-TW" sz="1800" b="1" dirty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19685" marR="25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zh-TW" sz="2000" b="1" spc="-5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時數 </a:t>
                      </a:r>
                      <a:endParaRPr lang="zh-TW" sz="1800" b="1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19685" marR="25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spc="-2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sz="1400" b="1" spc="-2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小時</a:t>
                      </a:r>
                      <a:r>
                        <a:rPr lang="en-US" sz="1400" b="1" spc="-2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zh-TW" sz="1400" b="1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542378"/>
                  </a:ext>
                </a:extLst>
              </a:tr>
              <a:tr h="323209">
                <a:tc>
                  <a:txBody>
                    <a:bodyPr/>
                    <a:lstStyle/>
                    <a:p>
                      <a:r>
                        <a:rPr lang="en-US" sz="24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0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標楷體" panose="03000509000000000000" pitchFamily="65" charset="-12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780">
                        <a:spcBef>
                          <a:spcPts val="24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0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標楷體" panose="03000509000000000000" pitchFamily="65" charset="-12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780">
                        <a:spcBef>
                          <a:spcPts val="24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0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標楷體" panose="03000509000000000000" pitchFamily="65" charset="-12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17780">
                        <a:spcBef>
                          <a:spcPts val="24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0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標楷體" panose="03000509000000000000" pitchFamily="65" charset="-12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415">
                        <a:spcBef>
                          <a:spcPts val="24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0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標楷體" panose="03000509000000000000" pitchFamily="65" charset="-12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9050">
                        <a:spcBef>
                          <a:spcPts val="24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0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標楷體" panose="03000509000000000000" pitchFamily="65" charset="-12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9685">
                        <a:spcBef>
                          <a:spcPts val="1105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0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標楷體" panose="03000509000000000000" pitchFamily="65" charset="-12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682129"/>
                  </a:ext>
                </a:extLst>
              </a:tr>
              <a:tr h="323209">
                <a:tc>
                  <a:txBody>
                    <a:bodyPr/>
                    <a:lstStyle/>
                    <a:p>
                      <a:r>
                        <a:rPr lang="en-US" sz="24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0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標楷體" panose="03000509000000000000" pitchFamily="65" charset="-12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24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0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標楷體" panose="03000509000000000000" pitchFamily="65" charset="-12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780">
                        <a:spcBef>
                          <a:spcPts val="24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0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標楷體" panose="03000509000000000000" pitchFamily="65" charset="-12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17780">
                        <a:spcBef>
                          <a:spcPts val="24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0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標楷體" panose="03000509000000000000" pitchFamily="65" charset="-12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415">
                        <a:spcBef>
                          <a:spcPts val="24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0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標楷體" panose="03000509000000000000" pitchFamily="65" charset="-12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9050">
                        <a:spcBef>
                          <a:spcPts val="24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0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標楷體" panose="03000509000000000000" pitchFamily="65" charset="-12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9685">
                        <a:spcBef>
                          <a:spcPts val="1105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0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標楷體" panose="03000509000000000000" pitchFamily="65" charset="-12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5216604"/>
                  </a:ext>
                </a:extLst>
              </a:tr>
              <a:tr h="323209">
                <a:tc>
                  <a:txBody>
                    <a:bodyPr/>
                    <a:lstStyle/>
                    <a:p>
                      <a:r>
                        <a:rPr lang="en-US" sz="24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0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標楷體" panose="03000509000000000000" pitchFamily="65" charset="-12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24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0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標楷體" panose="03000509000000000000" pitchFamily="65" charset="-12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780">
                        <a:spcBef>
                          <a:spcPts val="24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0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標楷體" panose="03000509000000000000" pitchFamily="65" charset="-12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17780">
                        <a:spcBef>
                          <a:spcPts val="24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0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標楷體" panose="03000509000000000000" pitchFamily="65" charset="-12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415">
                        <a:spcBef>
                          <a:spcPts val="24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0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標楷體" panose="03000509000000000000" pitchFamily="65" charset="-12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9050">
                        <a:spcBef>
                          <a:spcPts val="24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0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標楷體" panose="03000509000000000000" pitchFamily="65" charset="-12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9685">
                        <a:spcBef>
                          <a:spcPts val="1105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0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標楷體" panose="03000509000000000000" pitchFamily="65" charset="-12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7319900"/>
                  </a:ext>
                </a:extLst>
              </a:tr>
              <a:tr h="136610">
                <a:tc gridSpan="7">
                  <a:txBody>
                    <a:bodyPr/>
                    <a:lstStyle/>
                    <a:p>
                      <a:pPr marL="19050" algn="ctr">
                        <a:spcBef>
                          <a:spcPts val="240"/>
                        </a:spcBef>
                        <a:spcAft>
                          <a:spcPts val="0"/>
                        </a:spcAft>
                      </a:pPr>
                      <a:r>
                        <a:rPr lang="zh-TW" sz="20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課程時數合計</a:t>
                      </a:r>
                      <a:endParaRPr lang="zh-TW" sz="18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9685" algn="ctr">
                        <a:spcBef>
                          <a:spcPts val="1105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0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32478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60616771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41043BC-53B5-4BEA-A697-20589EFE3B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167" y="194903"/>
            <a:ext cx="4920862" cy="488541"/>
          </a:xfrm>
        </p:spPr>
        <p:txBody>
          <a:bodyPr>
            <a:noAutofit/>
          </a:bodyPr>
          <a:lstStyle/>
          <a:p>
            <a:r>
              <a:rPr lang="zh-TW" altLang="en-US" sz="36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參</a:t>
            </a:r>
            <a:r>
              <a:rPr lang="zh-TW" altLang="zh-TW" sz="36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、實施策略及方法</a:t>
            </a:r>
            <a:endParaRPr lang="zh-TW" altLang="en-US" sz="3600" b="1" kern="1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6B44294-B190-4E3E-B485-188B42E4C151}"/>
              </a:ext>
            </a:extLst>
          </p:cNvPr>
          <p:cNvSpPr txBox="1"/>
          <p:nvPr/>
        </p:nvSpPr>
        <p:spPr>
          <a:xfrm>
            <a:off x="404869" y="999647"/>
            <a:ext cx="60978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sz="32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三、實作場域規劃</a:t>
            </a:r>
            <a:r>
              <a:rPr lang="en-US" altLang="zh-TW" sz="32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endParaRPr lang="zh-TW" altLang="en-US" sz="3200" b="1" kern="1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0" name="投影片編號版面配置區 2">
            <a:extLst>
              <a:ext uri="{FF2B5EF4-FFF2-40B4-BE49-F238E27FC236}">
                <a16:creationId xmlns:a16="http://schemas.microsoft.com/office/drawing/2014/main" id="{F1E82A50-0842-4C8D-B5AD-30BF959C4758}"/>
              </a:ext>
            </a:extLst>
          </p:cNvPr>
          <p:cNvSpPr txBox="1">
            <a:spLocks/>
          </p:cNvSpPr>
          <p:nvPr/>
        </p:nvSpPr>
        <p:spPr>
          <a:xfrm>
            <a:off x="12005250" y="6622038"/>
            <a:ext cx="142668" cy="235962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marR="0" indent="228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457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685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9144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11430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1371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600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828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fld id="{8F4EACC7-37E3-43A5-A5FB-BEB9CE95D266}" type="slidenum">
              <a:rPr lang="zh-TW" altLang="en-US" sz="1200" b="1">
                <a:latin typeface="微軟正黑體" panose="020B0604030504040204" pitchFamily="34" charset="-120"/>
                <a:ea typeface="微軟正黑體" panose="020B0604030504040204" pitchFamily="34" charset="-120"/>
              </a:rPr>
              <a:pPr/>
              <a:t>8</a:t>
            </a:fld>
            <a:endParaRPr lang="zh-TW" altLang="en-US" sz="1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476714214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41043BC-53B5-4BEA-A697-20589EFE3B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167" y="194903"/>
            <a:ext cx="4920862" cy="488541"/>
          </a:xfrm>
        </p:spPr>
        <p:txBody>
          <a:bodyPr>
            <a:normAutofit fontScale="90000"/>
          </a:bodyPr>
          <a:lstStyle/>
          <a:p>
            <a:r>
              <a:rPr lang="zh-TW" altLang="en-US" sz="36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參、實施策略及方法</a:t>
            </a: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6B44294-B190-4E3E-B485-188B42E4C151}"/>
              </a:ext>
            </a:extLst>
          </p:cNvPr>
          <p:cNvSpPr txBox="1"/>
          <p:nvPr/>
        </p:nvSpPr>
        <p:spPr>
          <a:xfrm>
            <a:off x="404869" y="999647"/>
            <a:ext cx="767881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TW" altLang="en-US" sz="32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四、企業實習規劃 </a:t>
            </a:r>
            <a:r>
              <a:rPr lang="en-US" altLang="zh-TW" sz="32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32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含職務和工作內容</a:t>
            </a:r>
            <a:r>
              <a:rPr lang="en-US" altLang="zh-TW" sz="3200" b="1" kern="1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en-US" sz="3200" b="1" kern="1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2" name="投影片編號版面配置區 2">
            <a:extLst>
              <a:ext uri="{FF2B5EF4-FFF2-40B4-BE49-F238E27FC236}">
                <a16:creationId xmlns:a16="http://schemas.microsoft.com/office/drawing/2014/main" id="{C3F6664B-0713-4F57-B1B1-780A1BAC777A}"/>
              </a:ext>
            </a:extLst>
          </p:cNvPr>
          <p:cNvSpPr txBox="1">
            <a:spLocks/>
          </p:cNvSpPr>
          <p:nvPr/>
        </p:nvSpPr>
        <p:spPr>
          <a:xfrm>
            <a:off x="12005250" y="6622038"/>
            <a:ext cx="142668" cy="235962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marR="0" indent="228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457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685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9144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11430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1371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600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828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fld id="{8F4EACC7-37E3-43A5-A5FB-BEB9CE95D266}" type="slidenum">
              <a:rPr lang="zh-TW" altLang="en-US" sz="1200" b="1">
                <a:latin typeface="微軟正黑體" panose="020B0604030504040204" pitchFamily="34" charset="-120"/>
                <a:ea typeface="微軟正黑體" panose="020B0604030504040204" pitchFamily="34" charset="-120"/>
              </a:rPr>
              <a:pPr/>
              <a:t>9</a:t>
            </a:fld>
            <a:endParaRPr lang="zh-TW" altLang="en-US" sz="1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007832374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簡報內頁">
  <a:themeElements>
    <a:clrScheme name="ITRI_V2">
      <a:dk1>
        <a:sysClr val="windowText" lastClr="000000"/>
      </a:dk1>
      <a:lt1>
        <a:srgbClr val="FFFFFF"/>
      </a:lt1>
      <a:dk2>
        <a:srgbClr val="4BACC6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00B2B3"/>
      </a:accent5>
      <a:accent6>
        <a:srgbClr val="F79646"/>
      </a:accent6>
      <a:hlink>
        <a:srgbClr val="548DD4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簡報內頁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簡報內頁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簡報內頁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簡報內頁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簡報內頁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簡報內頁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簡報內頁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簡報內頁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簡報內頁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簡報內頁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簡報內頁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簡報內頁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4783</TotalTime>
  <Words>1562</Words>
  <Application>Microsoft Office PowerPoint</Application>
  <PresentationFormat>寬螢幕</PresentationFormat>
  <Paragraphs>547</Paragraphs>
  <Slides>28</Slides>
  <Notes>15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2</vt:i4>
      </vt:variant>
      <vt:variant>
        <vt:lpstr>投影片標題</vt:lpstr>
      </vt:variant>
      <vt:variant>
        <vt:i4>28</vt:i4>
      </vt:variant>
    </vt:vector>
  </HeadingPairs>
  <TitlesOfParts>
    <vt:vector size="36" baseType="lpstr">
      <vt:lpstr>微軟正黑體</vt:lpstr>
      <vt:lpstr>標楷體</vt:lpstr>
      <vt:lpstr>Arial</vt:lpstr>
      <vt:lpstr>Calibri</vt:lpstr>
      <vt:lpstr>Calibri Light</vt:lpstr>
      <vt:lpstr>Wingdings</vt:lpstr>
      <vt:lpstr>Office 佈景主題</vt:lpstr>
      <vt:lpstr>簡報內頁</vt:lpstr>
      <vt:lpstr>經濟部AI新秀計畫 申請計畫書  OOOO(申請單位)</vt:lpstr>
      <vt:lpstr>撰寫格式說明</vt:lpstr>
      <vt:lpstr>PowerPoint 簡報</vt:lpstr>
      <vt:lpstr>壹、單位簡介</vt:lpstr>
      <vt:lpstr>貳、計畫目標</vt:lpstr>
      <vt:lpstr>參、實施策略及方法</vt:lpstr>
      <vt:lpstr>參、實施策略及方法</vt:lpstr>
      <vt:lpstr>參、實施策略及方法</vt:lpstr>
      <vt:lpstr>參、實施策略及方法</vt:lpstr>
      <vt:lpstr>肆、實施可行性分析</vt:lpstr>
      <vt:lpstr>肆、實施可行性分析</vt:lpstr>
      <vt:lpstr>肆、實施可行性分析</vt:lpstr>
      <vt:lpstr>伍、經費編列-總預算</vt:lpstr>
      <vt:lpstr>伍、經費編列</vt:lpstr>
      <vt:lpstr>伍、經費編列</vt:lpstr>
      <vt:lpstr>伍、經費編列</vt:lpstr>
      <vt:lpstr>伍、經費編列</vt:lpstr>
      <vt:lpstr>伍、經費編列</vt:lpstr>
      <vt:lpstr>伍、經費編列</vt:lpstr>
      <vt:lpstr>伍、經費編列</vt:lpstr>
      <vt:lpstr>伍、經費編列</vt:lpstr>
      <vt:lpstr>伍、經費編列</vt:lpstr>
      <vt:lpstr>伍、經費編列</vt:lpstr>
      <vt:lpstr>陸、其他有利審查之資料</vt:lpstr>
      <vt:lpstr>陸、其他有利審查之資料</vt:lpstr>
      <vt:lpstr>陸、其他有利審查之資料</vt:lpstr>
      <vt:lpstr>陸、其他有利審查之資料</vt:lpstr>
      <vt:lpstr>PowerPoint 簡報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劉O賢</dc:creator>
  <cp:lastModifiedBy>林奕君</cp:lastModifiedBy>
  <cp:revision>406</cp:revision>
  <cp:lastPrinted>2025-05-07T02:37:26Z</cp:lastPrinted>
  <dcterms:created xsi:type="dcterms:W3CDTF">2025-01-09T11:14:01Z</dcterms:created>
  <dcterms:modified xsi:type="dcterms:W3CDTF">2025-08-05T03:47:21Z</dcterms:modified>
</cp:coreProperties>
</file>